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5143500" cx="9144000"/>
  <p:notesSz cx="6858000" cy="9144000"/>
  <p:embeddedFontLst>
    <p:embeddedFont>
      <p:font typeface="Noticia Tex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NoticiaText-regular.fntdata"/><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NoticiaText-italic.fntdata"/><Relationship Id="rId47" Type="http://schemas.openxmlformats.org/officeDocument/2006/relationships/font" Target="fonts/NoticiaText-bold.fntdata"/><Relationship Id="rId49" Type="http://schemas.openxmlformats.org/officeDocument/2006/relationships/font" Target="fonts/NoticiaTex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 name="Shape 23"/>
        <p:cNvGrpSpPr/>
        <p:nvPr/>
      </p:nvGrpSpPr>
      <p:grpSpPr>
        <a:xfrm>
          <a:off x="0" y="0"/>
          <a:ext cx="0" cy="0"/>
          <a:chOff x="0" y="0"/>
          <a:chExt cx="0" cy="0"/>
        </a:xfrm>
      </p:grpSpPr>
      <p:sp>
        <p:nvSpPr>
          <p:cNvPr id="24" name="Shape 2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5" name="Shape 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Welcome to “quantum roots of alternate reality narratives in games”, my name is brian kirkby and what i have for you today in my presentation is i’m going to tell you a little about myself and how i ended up here at PAX, then i’m going to teach you everything you need to know about quantum mechanics in about 25 minutes, then lastly i’m going to show you how quantum mechanics leads to the idea of alternate realities. Hopefully we’ll have some time after for q&amp;a.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This here is richard feynman. He is a nobel prize winning physicist who won his nobel prize for Quantum Electro-Dynamics. So he’s a quantum scientist who is saying there that noone understand quantum mechanics.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And finally, there’s this guy. Dave A. B. Miller. He’s a professor at Stanford who teaches an online course called “Quantum Mechanics for Engineers and Scientists.” it’s a MOOC and is freely available via Stanford Online. I do recommend anyone who is intersted to take it. We live in an amazing time. Here is what Professor Miller has to say in his introductory video to his course. He’s saying that it’s psychologically necessary for you to struggle with that strangeness and ambiguity in quantum mechanics before you can really understand.</a:t>
            </a:r>
            <a:br>
              <a:rPr lang="en"/>
            </a:br>
            <a:br>
              <a:rPr lang="en"/>
            </a:br>
            <a:r>
              <a:rPr lang="en"/>
              <a:t>So you are going to struggle a bit, and that’s fine, because everyone does it.</a:t>
            </a:r>
            <a:br>
              <a:rPr lang="en"/>
            </a:br>
            <a:br>
              <a:rPr lang="en"/>
            </a:br>
            <a:r>
              <a:rPr lang="en"/>
              <a:t>Ok, now for everything you need to know about quantum mechanics in the next 25 minutes. And how i’m going to do that, is i’m going to go through a history of scientific discovery of one question. And that question is “what is light?”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Early on people anted to know if light was a wave or a particle. We knew about naturally occurring phenomena that were waves. For example, sound is a wave. When you pluck a guitar string, it creates a vibration in the air that creates a wave traveling to our ears. And depending on the properties of the waves, we will hear that sound differently. Different wavelenghts, frequencies, periods, etc. will produce a different sound to our ears. So there are some phenomena in the world that is ust simply waves.</a:t>
            </a:r>
            <a:br>
              <a:rPr lang="en"/>
            </a:br>
            <a:br>
              <a:rPr lang="en"/>
            </a:br>
            <a:r>
              <a:rPr lang="en"/>
              <a:t>On the left side though, we have light as a particle. We reasoned that all the stuff around us is made of just smaller stuff. And you can break the stuff down to smaller and smaller parts until you get to the very small parts that you can’t see, but that still make up everything.</a:t>
            </a:r>
            <a:br>
              <a:rPr lang="en"/>
            </a:br>
            <a:br>
              <a:rPr lang="en"/>
            </a:br>
            <a:r>
              <a:rPr lang="en"/>
              <a:t>And so the early question was “is light a wave or is it a particle?”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Then in the late 17th century, this guy came along, his name is christian huygens. He was a scientist who did a lot of experimentation on light and he came to the conclusion that light is a wave. And i won’t go over all the reasons why he thought this, but let me explain just one.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Waves have a property called “difraction” which is a fancy word for describing something that you all probably intuitively know. Let me explain. If you have a wave traveling and that wave hits a wall, and that wall has a hole, the wave doesn’t continnue beyond that wall in a stright line the width of the hole. Instead, the wave will spread out beyond the hole and fill up the space behind it as you can see happening in this picture. That spreading out around corners is called “difraction”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Huygens noticed that if you had a wall that was light on one side and dark on the other, when you punched a hole in that wall, the light would enter the dark side and kind of spread out like a wave. As you can see here, it’s srpeading out in a cone pattern. Huygens said “this looks a lot like diffraction to me, so imma say that light is a wave”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But huygens had a contemporary by the name of sir isaac newton. Newton also had done a lot of experimentation on light, in fact he literally wrote the book on light. And newton had come to a different conclusion than huygens. He said that light was a particle. And, again, i won’t go into all the reasons he said this, but let me share with you just one.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What you see happening here is an example of “refraction.” again, you don’t really need to know the word, but it’s just a word that explains something that you probably intuitively know. But let’s follow this straw on this glass starting at the bottom. As we go up the straw, when we hit the top of the water, it looks like the straw has jumped to the left to continue on up to the top. Now, we all have expereince with the visual distortion that water does. We know that the water is not mangling the straw nor are there two straws there, but clearly there is something happenig here with light that makes us see it differently.</a:t>
            </a:r>
            <a:br>
              <a:rPr lang="en"/>
            </a:br>
            <a:br>
              <a:rPr lang="en"/>
            </a:br>
            <a:r>
              <a:rPr lang="en"/>
              <a:t>And what is happening is that the light is being bent by the water. That bending is called “refraction.” newton noticed this phenomena and in his numerous experiments, he was able to calculate the angles of bending that water would produce for an observer. Those angles were predictable and were sharp like what would happen with a ricocheting bullet. Newton then reasoned that waves don’t behave like this. The only way to produce such sharp angles would be if the light showing us the objects was actually a particle.</a:t>
            </a:r>
          </a:p>
          <a:p>
            <a:pPr lvl="0">
              <a:spcBef>
                <a:spcPts val="0"/>
              </a:spcBef>
              <a:buNone/>
            </a:pPr>
            <a:r>
              <a:t/>
            </a:r>
            <a:endParaRPr/>
          </a:p>
          <a:p>
            <a:pPr lvl="0">
              <a:spcBef>
                <a:spcPts val="0"/>
              </a:spcBef>
              <a:buNone/>
            </a:pPr>
            <a:r>
              <a:rPr lang="en"/>
              <a:t>He came up with a pre-atomic theory of particles that he called corpuscles and declared that light was particle.</a:t>
            </a:r>
            <a:br>
              <a:rPr lang="en"/>
            </a:br>
            <a:br>
              <a:rPr lang="en"/>
            </a:br>
            <a:r>
              <a:rPr lang="en"/>
              <a:t>And newton pretty much won the day because of who he was. If issaac newton tells you something about the nature of the universe, you’d be wise to listen to him, and so everyone did. And for 100 years people thought that light was a particle because newton said so.</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But then 100 years later this guy came along. His name is thomas young. And young was a scientist who through that huygens had some good points about light. He wasn’t completely convinced by newtons reasoning. He thought light may be wave, but he said that we know enough about the properties of waves, that we should be able to come up with an experiment to definitely prove whether or not light was a wave.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And specifically, he was thinking about how waves behave when they are close to each other. You can’t see in this picture, but on the other side of this guys head is another green ball that he’s bouncing on the water to produce waves. So he’s creating two different wave sources and you can see how those waves blend and interfere with each other as the srepad out. </a:t>
            </a:r>
            <a:br>
              <a:rPr lang="en"/>
            </a:br>
            <a:br>
              <a:rPr lang="en"/>
            </a:br>
            <a:r>
              <a:rPr lang="en"/>
              <a:t>Young knew this about waves too and in particular, he noticed the spots on the water where the peak of one wave and the trough of the other wave are meeting together to cancel each other out.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 name="Shape 29"/>
        <p:cNvGrpSpPr/>
        <p:nvPr/>
      </p:nvGrpSpPr>
      <p:grpSpPr>
        <a:xfrm>
          <a:off x="0" y="0"/>
          <a:ext cx="0" cy="0"/>
          <a:chOff x="0" y="0"/>
          <a:chExt cx="0" cy="0"/>
        </a:xfrm>
      </p:grpSpPr>
      <p:sp>
        <p:nvSpPr>
          <p:cNvPr id="30" name="Shape 3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1" name="Shape 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I’m not a quantum scientist. I am a software engineer. I came to the world of quantum physics through the route of quantum computing. As professional interest, i would read articles about quantum computing and i was curious as to where we are with the state of quantum computing and what things could it do for us. I quickly learned that in order for me to understand what was happening with quantum computers, i needed to understand the underlying mechanics a lot better than i did, so i embarked on a months, even years long journey to learn quantum mechanics well enough. What i leanred blew my mind and i wanted to blow the minds of other people with the science. I became obsessed with explaining the theories to anyone that i could get to sit still for long enough. It became something of an issue when i found out my high school aged daughter would tell her friends “if you come over to my house, there’s a toll to pay. When my dad meets you, he’s going to teach you quantum mechanics. That’s the toll.” and i did that with high school kids because what i had learned was that the science was not really that complicated and i knew the material could be condensed into a much more consumable format. After i had figure out how to condense quantum mechanics down, i then tacked on some material about the state of quantum computing and gave a quantum computing presentation to a few different places. So that’s how i came to speak on quantum mechanics.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And you can see those here on these green lines. Those smooth spots on the water are where the peak of one wave and trough of the other wave are interfering destructively.</a:t>
            </a:r>
          </a:p>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So young drew this diagram. And he reasoned that if light was a wave, then we could create a light source at A and B, and the waves would then srpead out and interfere with each other. And, specifically, would interfere destructively with each other. Now, you couldn’t see the waves traveling through the air like you see the waves traveling through the water, but young reasoned you didn’t need to because the interference would continue all the way through until it hits the back screen. He labeled the interference spots at C,D,E,and F, and reasoned that, if light were wave, you should not see light at those spots, but in between them, you would see light. If light was a wave, then you’d see a striped pattern.</a:t>
            </a:r>
            <a:br>
              <a:rPr lang="en"/>
            </a:br>
            <a:br>
              <a:rPr lang="en"/>
            </a:br>
            <a:r>
              <a:rPr lang="en"/>
              <a:t>But if light were particles, then you should just see a blotch of light behind A and another blotch of light behind B.</a:t>
            </a:r>
            <a:br>
              <a:rPr lang="en"/>
            </a:br>
            <a:br>
              <a:rPr lang="en"/>
            </a:br>
            <a:r>
              <a:rPr lang="en"/>
              <a:t>So young decided to do this experiment.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He built a boox that had a single light source and then a wall with two slits in it. And that’s the name of this very famous experiment “young’s double-slit experiment.” the idea is that when the light hits those slits, then, if light’s a wave, it would diffract at those slits creating two different wave sources. Those wave sources would then spread out, interfere with each other, and then we’d just have to look at the back screen to see if it were a wave pattern or particle pattern. So he built the box, turned the light on, and this is what he saw:</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He proved, beyond doubt, that light is a wave. He overturned newton. There were other experiments as well that also show that light is a wave, but this is the iconic one. So, absolutely, light is a wave.</a:t>
            </a:r>
            <a:br>
              <a:rPr lang="en"/>
            </a:br>
            <a:br>
              <a:rPr lang="en"/>
            </a:br>
            <a:r>
              <a:rPr lang="en"/>
              <a:t>But, that’s not the end of the story, as you may have guessed.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Because 100 years later, this guy came along. Albert einstein. In 1905 einstein wrote 5 very remarkable papers. He’s most well known for one paper that was the “theory of relativity.” he next well known for another paper that created the equation “E=mc^2”.</a:t>
            </a:r>
            <a:br>
              <a:rPr lang="en"/>
            </a:br>
            <a:br>
              <a:rPr lang="en"/>
            </a:br>
            <a:r>
              <a:rPr lang="en"/>
              <a:t>What he is not as well known for was his paper that talked about the particle nature of light. One thing that’s remarkable about these papers is that einstein did not view his paper on relativity to be as revolutionary as we all do. He thought his work there was just a natural progression of the work that had come before. What he DID think was revolutionary, was this paper on the particle nature of light. And the nobel committee agreed with him because it was this paper that he won his nobel prize for, not relativity.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And what einstein was doing there is what scientists have done throughout time: he wanted to explain the unexplained. With the wave nature of light, there was a phenomena that occurred that was a head scratcher for scientists. They didn’t understand why this was happening. That phenomena is called the photo exectric effect. Let me describe it to you:</a:t>
            </a:r>
            <a:br>
              <a:rPr lang="en"/>
            </a:br>
            <a:br>
              <a:rPr lang="en"/>
            </a:br>
            <a:r>
              <a:rPr lang="en"/>
              <a:t>On the bottom there, you have a rectangle that represents a piece of metal. And inside that metal, you have the circles with minuses that are electrons. Eletrons make up everything, and so the metal there has electrons. What the photoelectric effect is, is that when you bombard that metal with a high frequency of light, then electrons will be released off that metal. But, if you bombard that metal with a low frequency of light, electrons will never be released. And what was confusing about this, is that it didn’t matter what *intensity* the light was, only the frequency.</a:t>
            </a:r>
            <a:br>
              <a:rPr lang="en"/>
            </a:br>
            <a:br>
              <a:rPr lang="en"/>
            </a:br>
            <a:r>
              <a:rPr lang="en"/>
              <a:t>If you hit that metal with a very small amount of high frequency light, then it would release electrons. But if you flooded that metal with as much low frequency light as is possible, the electrons would remain inside the metal.</a:t>
            </a:r>
            <a:br>
              <a:rPr lang="en"/>
            </a:br>
            <a:br>
              <a:rPr lang="en"/>
            </a:br>
            <a:r>
              <a:rPr lang="en"/>
              <a:t>And this didn’t make sense because waves travel and transfer energy in a continuous manner. If what was releasing those electrons was an energy transfer from light to metal, then a high intensity of low freuency light should transfer enough energy to release those electrons, but it didn’t.</a:t>
            </a:r>
            <a:br>
              <a:rPr lang="en"/>
            </a:br>
            <a:br>
              <a:rPr lang="en"/>
            </a:br>
            <a:r>
              <a:rPr lang="en"/>
              <a:t>And what einstein said, is that it looks like what is happening here is that the energy of light is contained in quantized packets of energy. Quantized… the quantum. Einstein said that the high frequency just had ibggere packets of energy while the low frequency had small packets of energy. He reasoned that the larger packets of energy were big enough to act like billiard balls knocking those electrons free. While the smaller packets of energy in the lower frequencies were so small they were acting like a feather trying to move a bowling ball, which is never going to happen.</a:t>
            </a:r>
            <a:br>
              <a:rPr lang="en"/>
            </a:br>
            <a:br>
              <a:rPr lang="en"/>
            </a:br>
            <a:r>
              <a:rPr lang="en"/>
              <a:t>These quantized packets of energy were later named “photons”, and thus was born the particle nature of light. Now, einstien knew full well that young had proven, beyond doubt, that light is a wave, but einstein wasn’t the kind of guy to let existing knowledge stop him from discovering new truths.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Einstein said that in some cases light behaves like a wave and in other cases it behaves like a particle. And thus was born the wave-particle duality of light.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But, that just created another enigma. What does it mean for something to be both a wave and particle? We’d never seen anything like that before and it just didn’t make much sense. So scientists then needed to poke and prod and figure it out.</a:t>
            </a:r>
            <a:br>
              <a:rPr lang="en"/>
            </a:br>
            <a:br>
              <a:rPr lang="en"/>
            </a:br>
            <a:r>
              <a:rPr lang="en"/>
              <a:t>Now, this is a visualization of the double-slit experiment with photons. You can see the photons being emitted from the green block and creating the wave pattern on the back wall. You can easily imagine that a wave could go through both those slits. It would just hit the slit and diffract and create the wave pattern, so that makes sense. But, you’d also think that a particle, would only go through one of the slits.</a:t>
            </a:r>
            <a:br>
              <a:rPr lang="en"/>
            </a:br>
            <a:br>
              <a:rPr lang="en"/>
            </a:br>
            <a:r>
              <a:rPr lang="en"/>
              <a:t>So, at first people thought that the photon was riding a wave. And they came up with the great idea to put an instrument on the other side of that wall to detect which of the slits the photon went through. Then if they looked at the wave pattern on the final screen and saw where all the left slit photons went, then maybe we could reveal something more about the wave-particle nature.</a:t>
            </a:r>
            <a:br>
              <a:rPr lang="en"/>
            </a:b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So they did that, they put a measuring device on the other side of that wall to see which slit the photon went through, and it worked. But then something very strange happened that is still unexplained today. When they went to look at the wave pattern on the final screen to see where the photon ended up,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A particle pattern appeared. Not a wave patterns.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 name="Shape 34"/>
        <p:cNvGrpSpPr/>
        <p:nvPr/>
      </p:nvGrpSpPr>
      <p:grpSpPr>
        <a:xfrm>
          <a:off x="0" y="0"/>
          <a:ext cx="0" cy="0"/>
          <a:chOff x="0" y="0"/>
          <a:chExt cx="0" cy="0"/>
        </a:xfrm>
      </p:grpSpPr>
      <p:sp>
        <p:nvSpPr>
          <p:cNvPr id="35" name="Shape 3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6" name="Shape 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How i ended up at PAX is that in january at PAX south i was speaking with someone who was telling me about a game that employed alternate realities. I don’t really remember which game it was, probably chrono cross, but i remember thinking “i wonder how many people are aware that alternate realities have roots in real quantum science?”, then i thought “i wonder if a PAX audience would be interested in a presentation about it?” so i modified my quantum computing talk, submitted it to PAX and here i am.</a:t>
            </a:r>
            <a:br>
              <a:rPr lang="en"/>
            </a:br>
            <a:br>
              <a:rPr lang="en"/>
            </a:br>
            <a:r>
              <a:rPr lang="en"/>
              <a:t>The use of parallel universe is quite the common trope in the games we play. As i thought about it, i realized that it’s not just our game narratives, but it’s also out TV shows, our movies, and yes, even our web comics. Clearly the idea of alternate universes is rich ground for the stories we want to tell in whatever medium we tell stories.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When they removed the measuring device detecting which slit the photon went through,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The wave pattern reappeared.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As first they thought the measuring device was just getting in the way, but they ruled that out. Next, they thought there was some kind of physical interaction there, but they eventually ruled that out as well. And finally, the interpretation that bohr came up with (called teh copenhagen interpretation), is that this image is wrong. Bohr said that the particles are not actually traveling through space as a particle, but, rather, they are traveling through space as a wave of probability. That the particle could show up anywhere in that wave, but that it’s not actually there yet. He said that what caused the particle to appear, is when it’s measured. The act of measuring is what collapses the wave of probability down to a photon of certainty.</a:t>
            </a:r>
            <a:br>
              <a:rPr lang="en"/>
            </a:br>
            <a:br>
              <a:rPr lang="en"/>
            </a:br>
            <a:r>
              <a:rPr lang="en"/>
              <a:t>At first, einstein had a big problem with this this is where he quiote about god playing with dice comes from. He didn’t like a non-deterministic universe. He wanted to believe that if we knew the initial state of all particles, then we would be ale to make perfect predictions about what would happen, but the copenhagen interpretation says that it’s just a random chance as to where that particle will show up.</a:t>
            </a:r>
            <a:br>
              <a:rPr lang="en"/>
            </a:br>
            <a:br>
              <a:rPr lang="en"/>
            </a:br>
            <a:r>
              <a:rPr lang="en"/>
              <a:t>Einstien eventually came to terms with the non-deterministic nature of the interpretation, but what he never came to terms with and what he fought neils bohr about the rest of his life, was an observer-dependant reality. When bohr said that the act of observation transformed the wave of probability to a particle of certainty, this meant that these particles wouldn’t exist without an observation.</a:t>
            </a:r>
            <a:br>
              <a:rPr lang="en"/>
            </a:br>
            <a:br>
              <a:rPr lang="en"/>
            </a:br>
            <a:r>
              <a:rPr lang="en"/>
              <a:t>Einstein was very uncomfrotable with this, and you could easily imagine why. We are now starting to get into the realm of philosophy and meta-physics and away from the realm of science.</a:t>
            </a:r>
            <a:br>
              <a:rPr lang="en"/>
            </a:br>
            <a:br>
              <a:rPr lang="en"/>
            </a:br>
            <a:r>
              <a:rPr lang="en"/>
              <a:t>For example, one of the first question you have to ask when bohr says that observation creates the reality, is “what does observation mean? What constitutes an observation?” </a:t>
            </a:r>
            <a:br>
              <a:rPr lang="en"/>
            </a:br>
            <a:br>
              <a:rPr lang="en"/>
            </a:br>
            <a:r>
              <a:rPr lang="en"/>
              <a:t>Now, almost every gets to a point where they settle on some point of explanation here that works for their world-view, and then they move on. Often, that means that they just accept that someone else has figured it out and then they can go back to playing video games.</a:t>
            </a:r>
            <a:br>
              <a:rPr lang="en"/>
            </a:br>
            <a:br>
              <a:rPr lang="en"/>
            </a:br>
            <a:r>
              <a:rPr lang="en"/>
              <a:t>But the reality is, that they haven’t really resolved much of anything. The more they dig into it, the stranger it gets.</a:t>
            </a:r>
            <a:br>
              <a:rPr lang="en"/>
            </a:br>
            <a:br>
              <a:rPr lang="en"/>
            </a:br>
            <a:r>
              <a:rPr lang="en"/>
              <a:t>Let me give you an example.</a:t>
            </a:r>
            <a:br>
              <a:rPr lang="en"/>
            </a:br>
            <a:br>
              <a:rPr lang="en"/>
            </a:br>
            <a:r>
              <a:rPr lang="en"/>
              <a:t>When asking the question about “what does observation mean?”, one of the natural questions to ask is “does it need to be a conscious observer?” a very simple experiment seems to answer the conscious question in a firm “no.”</a:t>
            </a:r>
            <a:br>
              <a:rPr lang="en"/>
            </a:br>
            <a:br>
              <a:rPr lang="en"/>
            </a:br>
            <a:r>
              <a:rPr lang="en"/>
              <a:t>Imagine, if instead of these eyes, which convey a conscious observer, you had a dumb instrument that is doing the measuring and recording. Then let’s say you setup that dumb instrument and then set the photon emitter to push out a photon once every half a second. Then let’s go away and have lunch and catch a movie. When we come back, we can see the particle pattern and see the results of the measuring device, and notice that the unconscious instrument was able to cause the wave collapse to particle, so we don’t need a conscious observer.</a:t>
            </a:r>
            <a:br>
              <a:rPr lang="en"/>
            </a:br>
            <a:br>
              <a:rPr lang="en"/>
            </a:br>
            <a:r>
              <a:rPr lang="en"/>
              <a:t>But, i submit that the question of consciousness is back on the table because of this next experiment.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In 1999, a team of experimenters out of the university of maryland led by Yoon-ho Kim performed this experiment that was thought up by Marlan O. Scully out of Texas A&amp;M. it’s called the “delayed-choice quantum eraser double-slit experiment”</a:t>
            </a:r>
            <a:br>
              <a:rPr lang="en"/>
            </a:br>
            <a:br>
              <a:rPr lang="en"/>
            </a:br>
            <a:r>
              <a:rPr lang="en"/>
              <a:t>It’s a highly modified double-slit experiment. Over on the left, where the green and grey lines are, that’s a wave of light. The light travels right until it hits the slits and A and B. right beyond the slits, the triangles are crytals that will split a photon into two different photons. The upper track photon is directed to resolve at Destination 1. The lower track photons will resolve at D2,D3, or D4.</a:t>
            </a:r>
            <a:br>
              <a:rPr lang="en"/>
            </a:br>
            <a:br>
              <a:rPr lang="en"/>
            </a:br>
            <a:r>
              <a:rPr lang="en"/>
              <a:t>Now, there are two things i want you to notice that happens at D1. when the upper track photon gets resolved there, notice that we are also sending photons from B there as well. You cannot tell which of the slits the D1 photons came from. And what you see there at D1 is the expected wave pattern.</a:t>
            </a:r>
            <a:br>
              <a:rPr lang="en"/>
            </a:br>
            <a:br>
              <a:rPr lang="en"/>
            </a:br>
            <a:r>
              <a:rPr lang="en"/>
              <a:t>The other thing to note here, is that the upper track photon gets resolved at D1 before the lower track photons get resolved.</a:t>
            </a:r>
            <a:br>
              <a:rPr lang="en"/>
            </a:br>
            <a:br>
              <a:rPr lang="en"/>
            </a:br>
            <a:r>
              <a:rPr lang="en"/>
              <a:t>Ok, then we move forward with the lower track photon until we hit this point which is a half-mirror all that means is that the photon has a 50% chance of being reflected to D3 and a 50% chance that it will pass through and go to D2.</a:t>
            </a:r>
            <a:br>
              <a:rPr lang="en"/>
            </a:br>
            <a:br>
              <a:rPr lang="en"/>
            </a:br>
            <a:r>
              <a:rPr lang="en"/>
              <a:t>Now, notice from this diagram, that at D3, you know which slit it went through. The only way to get to D3, is to have come from slit A. similarly, the only way to get to D4 is to have come from slit B. and what we see at these locations, are particle patterns. There is no wave interference here. </a:t>
            </a:r>
            <a:br>
              <a:rPr lang="en"/>
            </a:br>
            <a:br>
              <a:rPr lang="en"/>
            </a:br>
            <a:r>
              <a:rPr lang="en"/>
              <a:t>Now, D2 is like D1 in that we are sending photons from both A and B there, and what we see is an interference/wave pattern there, all as expected.</a:t>
            </a:r>
            <a:br>
              <a:rPr lang="en"/>
            </a:br>
            <a:br>
              <a:rPr lang="en"/>
            </a:br>
            <a:r>
              <a:rPr lang="en"/>
              <a:t>So, D2 and D1 have wave patterns while D3 and D4 have particle patterns.</a:t>
            </a:r>
            <a:br>
              <a:rPr lang="en"/>
            </a:br>
            <a:br>
              <a:rPr lang="en"/>
            </a:br>
            <a:r>
              <a:rPr lang="en"/>
              <a:t>But, with this setup, we can then fool mother nature and finally see what slit a photon goes through but still see it in it’s wave pattern.</a:t>
            </a:r>
            <a:br>
              <a:rPr lang="en"/>
            </a:br>
            <a:br>
              <a:rPr lang="en"/>
            </a:br>
            <a:r>
              <a:rPr lang="en"/>
              <a:t>So, remember that when the upper track photon hits D1, it’s creating a wave pattern. All we have to do, is record the time there. Then, when we move forward and hit D3, then we can record the time there. Now, with the times recorded, all we have to do is look at the times that photons have hit D3 and then find the correlated particles at D1 that hit 9 nanseconds before the particles at D3. at this point, we know that those particles at D1 that are correlated with D3 all went through A, but they produced the wave/interference pattern.</a:t>
            </a:r>
            <a:br>
              <a:rPr lang="en"/>
            </a:br>
            <a:br>
              <a:rPr lang="en"/>
            </a:br>
            <a:r>
              <a:rPr lang="en"/>
              <a:t>So, we are going to fool mother nature!</a:t>
            </a:r>
            <a:br>
              <a:rPr lang="en"/>
            </a:br>
            <a:br>
              <a:rPr lang="en"/>
            </a:br>
            <a:r>
              <a:rPr lang="en"/>
              <a:t>Unfortunately, mother nature is not so easily fooled because when you isolate the particles at D1 that are correlated with the particles at D3, you actually don’t see the interference pattern. Instead, you see a particle pattern. When you isolate the particles at D1 that are correlated with the particles at D2, you see the interference pattern.</a:t>
            </a:r>
            <a:br>
              <a:rPr lang="en"/>
            </a:br>
            <a:br>
              <a:rPr lang="en"/>
            </a:br>
            <a:r>
              <a:rPr lang="en"/>
              <a:t>This is just plain strange, because remember, the particle at D1 was resolved 9 ns before the paired particle would be resolved at D3 or D2. it’s lmost as if the particle at D1 is looking ahead in time to know whether we are going to be able to tell which slit it went through. Now, it’s been proven that the particle at D1 is not looking ahead, but the current best explanation is that the particles at D3 and D2 are causing the effect at D1. the term is called “retrocausality” and it’s just baffling.</a:t>
            </a:r>
            <a:br>
              <a:rPr lang="en"/>
            </a:br>
            <a:br>
              <a:rPr lang="en"/>
            </a:br>
            <a:r>
              <a:rPr lang="en"/>
              <a:t>It’s problematic to us because we live our lives counting on cause preceding effect. But in this case, we are saying it might be possible that effect is happening before cause. So troubling philosophically.</a:t>
            </a:r>
          </a:p>
          <a:p>
            <a:pPr lvl="0">
              <a:spcBef>
                <a:spcPts val="0"/>
              </a:spcBef>
              <a:buNone/>
            </a:pPr>
            <a:r>
              <a:t/>
            </a:r>
            <a:endParaRPr/>
          </a:p>
          <a:p>
            <a:pPr lvl="0">
              <a:spcBef>
                <a:spcPts val="0"/>
              </a:spcBef>
              <a:buNone/>
            </a:pPr>
            <a:r>
              <a:rPr lang="en"/>
              <a:t>And this is why i say that we shold put consciousness back on the table. Because if you remember in our previous experiement, we were counting on the fact that we weren’t there when the collapse occured to prove that we didn’t cause the collapse, but if a future observation could cause a previous collapse, then how do we know it’s not our future conscious observation that is causing it? Stranger and stranger.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Now, if you are like me, when i first heard about einsteins particle nature of light, i thought it was  a bit of a stretch. Just because light behaves like a particle doesn’t mean that it is a particle. There are plenty of things that act like what they aren’t. One thing that had me hung up, is that , in my mind, for something to be a particel, it would need mass. And light/photons do not have mass.</a:t>
            </a:r>
            <a:br>
              <a:rPr lang="en"/>
            </a:br>
            <a:br>
              <a:rPr lang="en"/>
            </a:br>
            <a:r>
              <a:rPr lang="en"/>
              <a:t>But, it really doesn’t matter. This is an example of the double slit experiment with a green laser, so we know that light has this wave-prticle duality.</a:t>
            </a:r>
            <a:br>
              <a:rPr lang="en"/>
            </a:br>
            <a:br>
              <a:rPr lang="en"/>
            </a:br>
            <a:r>
              <a:rPr lang="en"/>
              <a:t>This, is the results of an experiment done ny Hitachi with electrons. It’s a double-slit experiment that has produced a wave pattern. Electrons have mass, so that means that electron travel as a wave of probability only to collapse to an electron of certainy once observed.</a:t>
            </a:r>
            <a:br>
              <a:rPr lang="en"/>
            </a:br>
            <a:br>
              <a:rPr lang="en"/>
            </a:br>
            <a:r>
              <a:rPr lang="en"/>
              <a:t>And they have done the double-slit experiment with increasingly more and more complex molecules. This is a bucky-bal. It’s 60 carbon atoms arranged in a very specifica structure. They have done the double-slit experiment with bucky-balls and have seen wave inerference. That means that bucky-balls travel as a wave of probability only to collapse to a bucky-ball of certainty once observed.</a:t>
            </a:r>
            <a:br>
              <a:rPr lang="en"/>
            </a:br>
            <a:br>
              <a:rPr lang="en"/>
            </a:br>
            <a:r>
              <a:rPr lang="en"/>
              <a:t>And when we are talking about molecules, there is no reason to believe that this wouldn’t scale up to include everything. That everything exists as a wave of probility only to collapse to a thing of certainty once observed. And when i say everything, i’m also talking about possibly the life of shrodinger’s cat.</a:t>
            </a:r>
            <a:br>
              <a:rPr lang="en"/>
            </a:br>
            <a:br>
              <a:rPr lang="en"/>
            </a:br>
            <a:r>
              <a:rPr lang="en"/>
              <a:t>You’ve probably heard refernce to this as it’s al over popular culture. You may have heard reference to the cat being both alive and dead until observed. To summarize in case you havent heard it, you have a diabolical device in a box that has a 50% chance of releaing a gas. You then put a cat into the box and seal that box up from our world. That no information would be able to get into the box or out of the box. We don’t really know how to do this, but it’s a thought experiment, so we could imagine it.</a:t>
            </a:r>
            <a:br>
              <a:rPr lang="en"/>
            </a:br>
            <a:br>
              <a:rPr lang="en"/>
            </a:br>
            <a:r>
              <a:rPr lang="en"/>
              <a:t>The point is, under the copenhagen interpretation, that if we did have such a box, then, yes, the cat would exist as a wave of live and dead probability until we open the box to observer. Now that assumes that the cat itself is not able to be it’s own observer.</a:t>
            </a:r>
            <a:br>
              <a:rPr lang="en"/>
            </a:br>
            <a:br>
              <a:rPr lang="en"/>
            </a:br>
            <a:r>
              <a:rPr lang="en"/>
              <a:t>Wht’s interesting about this thought experiment, is that schrodinger came up with the experiment to illustrate how absurd the copenhagen interpretaiton was. He sided with einstein in not believing in an observer-dependant reality. So he came up with this thought experiment to show people how absurd they were being. And, honestly, he was right. To our view it is absurd, but it doesn’t mean it’s not right.</a:t>
            </a:r>
            <a:br>
              <a:rPr lang="en"/>
            </a:br>
            <a:br>
              <a:rPr lang="en"/>
            </a:br>
            <a:r>
              <a:rPr lang="en"/>
              <a:t>It was this observer-dependant reality that caused plank to be so fatalistic in his view about science not being able to resolve the ultimate mystery of nature. If you think about it, we are saying that observation creates reality, but observation is a fundamental requirement for the scientific method. Since our experimental observation, even if it’s delayed, might very well be what is causing the collapse, we can’t study the theory without disturbing it. We cannot observe our non-observation, so we are kinda stuck here.</a:t>
            </a:r>
            <a:br>
              <a:rPr lang="en"/>
            </a:br>
            <a:br>
              <a:rPr lang="en"/>
            </a:br>
            <a:r>
              <a:rPr lang="en"/>
              <a:t>Now, if you are one who is foundationally disturbed by the idea of an observer-dependant reality, like einstien and schrodinger, then you are in good company. You also share that belief with this guy: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His name is hugh everett iii. In 1956 he was a physics phd candidate out of princeton. He did not like the idea of an observer-dependant reality, so he decided he was going to come up with an alternate interpretation to what was going on that would get rid of the need for an observer.</a:t>
            </a:r>
            <a:br>
              <a:rPr lang="en"/>
            </a:br>
            <a:br>
              <a:rPr lang="en"/>
            </a:br>
            <a:r>
              <a:rPr lang="en"/>
              <a:t>The paper he wrote was his phd thesis and he named the idea the “relative state formulation”, but it was later redubbed as the “many-worlds interpretation”</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Basically, what he said there is that this visualization, that i told you earlier was wrong under the copenhagen interpretation, is actually right. He’s basically saying that in everyy place that that particle COULD be, it actually IS there. And it’s not there in some kind of smeared abstract probablity concept, but that it is actually there in every place asmuch as you and i are here right now.</a:t>
            </a:r>
            <a:br>
              <a:rPr lang="en"/>
            </a:br>
            <a:br>
              <a:rPr lang="en"/>
            </a:br>
            <a:r>
              <a:rPr lang="en"/>
              <a:t>Of course, there are some problems with that idea. The first thing you shouldpoint out to everett is to say “that’s crazy man. We only see it in one place when we measure it, so stop talking nonsense”, but his response would be “ah, yes, but that’s because every place that the particle could be, it IS actuallt there, but in a separate universe. That every possible probability for those particles creates a completely separate universe that has that particle in that location. And there’s a copy of you over there looking at the location of the particle and wondering why it’s not showing up over here if my theory is right.”</a:t>
            </a:r>
            <a:br>
              <a:rPr lang="en"/>
            </a:br>
            <a:br>
              <a:rPr lang="en"/>
            </a:br>
            <a:r>
              <a:rPr lang="en"/>
              <a:t>And that’s the essence of the many worlds.</a:t>
            </a:r>
            <a:br>
              <a:rPr lang="en"/>
            </a:br>
            <a:br>
              <a:rPr lang="en"/>
            </a:br>
            <a:r>
              <a:rPr lang="en"/>
              <a:t>Now, if you think about it, if we wer able to travel to a parallel universe where the only difference is the positioning of a single photon, then we would not see any kind of difference between that universe and our own. Except for the fact that there’d be a twin of you that would probably be a bit irritated.</a:t>
            </a:r>
            <a:br>
              <a:rPr lang="en"/>
            </a:br>
            <a:br>
              <a:rPr lang="en"/>
            </a:br>
            <a:r>
              <a:rPr lang="en"/>
              <a:t>But, think about how many photons there are in just this one simple experiment. And think about all the different permutations and combinations of location that you would have to create in order to take care of every contingency. What if you were in the universe where all the photons in this experiement ended up only on the left thusnot illuminating the wall to the right. Now, what if there were universes where you were the random illumination of the light particles caused you to miss an important visual cue, so you never asked that significant other out.</a:t>
            </a:r>
            <a:br>
              <a:rPr lang="en"/>
            </a:br>
            <a:br>
              <a:rPr lang="en"/>
            </a:b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Now, realize that when it’s everything in existence in their probablistic wave form interacting with everything else, you can imagine that there would be an almost infinite number of universes being created for all these different combinations.</a:t>
            </a:r>
            <a:br>
              <a:rPr lang="en">
                <a:solidFill>
                  <a:schemeClr val="dk1"/>
                </a:solidFill>
              </a:rPr>
            </a:br>
            <a:br>
              <a:rPr lang="en">
                <a:solidFill>
                  <a:schemeClr val="dk1"/>
                </a:solidFill>
              </a:rPr>
            </a:br>
            <a:r>
              <a:rPr lang="en">
                <a:solidFill>
                  <a:schemeClr val="dk1"/>
                </a:solidFill>
              </a:rPr>
              <a:t>What’s also intereesting ot me, is that everett’s theory was not taken seriously when he published it. Noone really looked much into it and he never got a job in academia. He worked for the state department. But, later on in his life, more and more people started to look at it as a serious alternative to the copenhagen interpretation. And today, it seems to be catching on even more and more.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 think oneof the reasons it’s starting to gain in popularity, is because ther are other branches of physics that posit the existence of parallel universe to explain other things in their discipline. For example, in cosmoology, there is the idea that our universe is inflating eternally. That it will continue to inflate forever. Every model that is used to show eternal inflation has to incorporate elements of an dinfinite unumber of “bubble universes”. The term in this branch of cosmology is called the “multiverse”. S a different branch of physics invoking the idea of parallel universes to describing different phenomena.</a:t>
            </a:r>
            <a:br>
              <a:rPr lang="en"/>
            </a:br>
            <a:br>
              <a:rPr lang="en"/>
            </a:br>
            <a:r>
              <a:rPr lang="en"/>
              <a:t>Also, the math of string theory predicts mutliepl universes as well.</a:t>
            </a:r>
            <a:br>
              <a:rPr lang="en"/>
            </a:br>
            <a:br>
              <a:rPr lang="en"/>
            </a:br>
            <a:r>
              <a:rPr lang="en"/>
              <a:t>I think that all these ideas are causing us to seriously look at parallel universes and alternate realities as a very real possiblity.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Now, i said ti before, but there is no proposed concept on how to create a portal to these other universes. But imagine if you could do so, we might be abel to visit drastically different world, or live drastically different lives, and even meet drastically different versions of ourselves.</a:t>
            </a:r>
            <a:br>
              <a:rPr lang="en"/>
            </a:br>
            <a:br>
              <a:rPr lang="en"/>
            </a:br>
            <a:r>
              <a:rPr lang="en"/>
              <a:t>But as i wrapped this presentation up, i realized that we really don’t have to wait until we create these portals to these other places. In a sense, we are visiting them now in our imagination in every medium that we tell stories in. and especially, in our games where we become active participants and as virtual reality approaches full immersion, we will be exploring these places anyway even if the science isn’t accurate.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 name="Shape 49"/>
        <p:cNvGrpSpPr/>
        <p:nvPr/>
      </p:nvGrpSpPr>
      <p:grpSpPr>
        <a:xfrm>
          <a:off x="0" y="0"/>
          <a:ext cx="0" cy="0"/>
          <a:chOff x="0" y="0"/>
          <a:chExt cx="0" cy="0"/>
        </a:xfrm>
      </p:grpSpPr>
      <p:sp>
        <p:nvSpPr>
          <p:cNvPr id="50" name="Shape 5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1" name="Shape 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 found it that the idea is such a common trope, that there are even wiki pages dedicated to cataloguing the use of alternate realities in our fiction. And to make it clear, the idea of parallel universes and alternate realities are the same thing.</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Now when i tell people that i’m going to teach them everything they need to know about quantum mechanics in 20 minutes, most people scoff at the idea. They think that the subject is simply not accessible to them. i think there are two main reasons why people think that, so i want to put those to rest for us here today. The first reason is that the subject matter seems so daunting. It’s the smartest people in the world working with very involved mathematics who work on this stuff, so clearly it’s not for us. While those things are true, when i say i’m going to teach you everything YOU need to know about quantum mechanics, i’m saying that YOU don’t need to know the mathematics involved or spend years of study. For our purposes, it really is a 20 minute lesson and you will be able to understand.</a:t>
            </a:r>
            <a:br>
              <a:rPr lang="en"/>
            </a:br>
            <a:br>
              <a:rPr lang="en"/>
            </a:br>
            <a:r>
              <a:rPr lang="en"/>
              <a:t>The second reason that i think people find the material inaccessible, is because if they have ever endeavored to learn about quantum mechanics, they inevitably get to a point where they realize they do not understand what is going on. They think their confusion is because they are just incapable of understanding the material, but i want to tell you, it’s not your fault when you reach that confusion point. It’s the fault of the material because EVERYONE is confused about what is going on. And that includes the people who developed the theory as well as the people who are working on the theory today. Quantum mechanics has simply revealed something very strange and unexplained about our universe. My goal with this presentation is to get you to the point wher you understand what IS understandable, and then you just identify and acknowledge what is just strange. </a:t>
            </a:r>
            <a:br>
              <a:rPr lang="en"/>
            </a:br>
            <a:br>
              <a:rPr lang="en"/>
            </a:br>
            <a:r>
              <a:rPr lang="en"/>
              <a:t>And when i say EVERYONE is confused by what is happening in quantum mechanics, let me give you some examples: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This is what neils bohr had to say about it. He was the main pioneer of quantum mechanics and the main interpretation of the strangeness of quantum mechanics is named the “copenhagen interpretation” after where he lived and practiced physics. So he expects that the theory will profoundly shock you.</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This is max planck. He’s another pioneer of quantum mechanics. He’s the guy who did the math that first identified the quantum, although he thought it was just a strange mathematical anomaly. It might be a bit esoteric here about what he’s talking about when he says that we can’t understand the mystery of nature because we are a part of it, and i will explain that later and come back to this quote. But you have to admit that it’s pretty bizarre for a scientist to say that science can’t solve the mystery of nature. That’s what science was created for, but when i come back to it, you will completely understand why he’s so fatalistic in his assessment here and you might even agree with him.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here is werner heisenberg. He’s another pioneer of quantum mechanics who is well known for the “heisenberg uncertainty principle”. </a:t>
            </a:r>
            <a:br>
              <a:rPr lang="en"/>
            </a:br>
            <a:br>
              <a:rPr lang="en"/>
            </a:br>
            <a:r>
              <a:rPr lang="en"/>
              <a:t>Today he might be more well known as the namesake of one walter white’s alter-ego.</a:t>
            </a:r>
            <a:br>
              <a:rPr lang="en"/>
            </a:br>
            <a:br>
              <a:rPr lang="en"/>
            </a:br>
            <a:r>
              <a:rPr lang="en"/>
              <a:t>And here is what he has to say about how strange quantum mechanics is.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This guy, you guys all know. Einstein was the grandfather of quantum mechanics because he discovered the quantum itself. He took planck’s mathematical anomaly and made it real. It might be a bit unclear here about what he’s talking about, but to give you a little background. While einstein was the grandfather of quantum mechanics, he didn’t actually work much in it. Other scientists picked up the strangeness that einstein revealed and they developed the mechanics to a remarkable degree. And while einstein agreed with the mechanics and all it taught us about the world, he never could get on board with bohrs interpretation (which i’ll get to later). In fact, he and bohr had a rivavlry that lasted the rest of einsteins life. He kept trying to come up with thought experiment after thought experiment to disprove bohrs interpretation and bohr kept coming up the victor.</a:t>
            </a:r>
            <a:br>
              <a:rPr lang="en"/>
            </a:br>
            <a:br>
              <a:rPr lang="en"/>
            </a:br>
            <a:r>
              <a:rPr lang="en"/>
              <a:t>One of the things that einstein had a problem with about bohrs interpretation, was the fact that at the fundamental level, things are not deterministic. Instead they just rely on probabilities. Einstein, knowing the value of a good sound bite, would say that “God does not play dice with the world”, to which neils bohr would always respond “stop telling God what to do”.</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idx="1" type="subTitle"/>
          </p:nvPr>
        </p:nvSpPr>
        <p:spPr>
          <a:xfrm>
            <a:off x="685800" y="2840053"/>
            <a:ext cx="7772400" cy="784799"/>
          </a:xfrm>
          <a:prstGeom prst="rect">
            <a:avLst/>
          </a:prstGeom>
        </p:spPr>
        <p:txBody>
          <a:bodyPr anchorCtr="0" anchor="t" bIns="91425" lIns="91425" rIns="91425" tIns="91425"/>
          <a:lstStyle>
            <a:lvl1pPr lvl="0" algn="ctr">
              <a:spcBef>
                <a:spcPts val="0"/>
              </a:spcBef>
              <a:buClr>
                <a:schemeClr val="lt2"/>
              </a:buClr>
              <a:buNone/>
              <a:defRPr>
                <a:solidFill>
                  <a:schemeClr val="lt2"/>
                </a:solidFill>
              </a:defRPr>
            </a:lvl1pPr>
            <a:lvl2pPr lvl="1" algn="ctr">
              <a:spcBef>
                <a:spcPts val="0"/>
              </a:spcBef>
              <a:buClr>
                <a:schemeClr val="lt2"/>
              </a:buClr>
              <a:buSzPct val="100000"/>
              <a:buNone/>
              <a:defRPr sz="3000">
                <a:solidFill>
                  <a:schemeClr val="lt2"/>
                </a:solidFill>
              </a:defRPr>
            </a:lvl2pPr>
            <a:lvl3pPr lvl="2" algn="ctr">
              <a:spcBef>
                <a:spcPts val="0"/>
              </a:spcBef>
              <a:buClr>
                <a:schemeClr val="lt2"/>
              </a:buClr>
              <a:buSzPct val="100000"/>
              <a:buNone/>
              <a:defRPr sz="3000">
                <a:solidFill>
                  <a:schemeClr val="lt2"/>
                </a:solidFill>
              </a:defRPr>
            </a:lvl3pPr>
            <a:lvl4pPr lvl="3" algn="ctr">
              <a:spcBef>
                <a:spcPts val="0"/>
              </a:spcBef>
              <a:buClr>
                <a:schemeClr val="lt2"/>
              </a:buClr>
              <a:buSzPct val="100000"/>
              <a:buNone/>
              <a:defRPr sz="3000">
                <a:solidFill>
                  <a:schemeClr val="lt2"/>
                </a:solidFill>
              </a:defRPr>
            </a:lvl4pPr>
            <a:lvl5pPr lvl="4" algn="ctr">
              <a:spcBef>
                <a:spcPts val="0"/>
              </a:spcBef>
              <a:buClr>
                <a:schemeClr val="lt2"/>
              </a:buClr>
              <a:buSzPct val="100000"/>
              <a:buNone/>
              <a:defRPr sz="3000">
                <a:solidFill>
                  <a:schemeClr val="lt2"/>
                </a:solidFill>
              </a:defRPr>
            </a:lvl5pPr>
            <a:lvl6pPr lvl="5" algn="ctr">
              <a:spcBef>
                <a:spcPts val="0"/>
              </a:spcBef>
              <a:buClr>
                <a:schemeClr val="lt2"/>
              </a:buClr>
              <a:buSzPct val="100000"/>
              <a:buNone/>
              <a:defRPr sz="3000">
                <a:solidFill>
                  <a:schemeClr val="lt2"/>
                </a:solidFill>
              </a:defRPr>
            </a:lvl6pPr>
            <a:lvl7pPr lvl="6" algn="ctr">
              <a:spcBef>
                <a:spcPts val="0"/>
              </a:spcBef>
              <a:buClr>
                <a:schemeClr val="lt2"/>
              </a:buClr>
              <a:buSzPct val="100000"/>
              <a:buNone/>
              <a:defRPr sz="3000">
                <a:solidFill>
                  <a:schemeClr val="lt2"/>
                </a:solidFill>
              </a:defRPr>
            </a:lvl7pPr>
            <a:lvl8pPr lvl="7" algn="ctr">
              <a:spcBef>
                <a:spcPts val="0"/>
              </a:spcBef>
              <a:buClr>
                <a:schemeClr val="lt2"/>
              </a:buClr>
              <a:buSzPct val="100000"/>
              <a:buNone/>
              <a:defRPr sz="3000">
                <a:solidFill>
                  <a:schemeClr val="lt2"/>
                </a:solidFill>
              </a:defRPr>
            </a:lvl8pPr>
            <a:lvl9pPr lvl="8" algn="ctr">
              <a:spcBef>
                <a:spcPts val="0"/>
              </a:spcBef>
              <a:buClr>
                <a:schemeClr val="lt2"/>
              </a:buClr>
              <a:buSzPct val="100000"/>
              <a:buNone/>
              <a:defRPr sz="3000">
                <a:solidFill>
                  <a:schemeClr val="lt2"/>
                </a:solidFill>
              </a:defRPr>
            </a:lvl9pPr>
          </a:lstStyle>
          <a:p/>
        </p:txBody>
      </p:sp>
      <p:sp>
        <p:nvSpPr>
          <p:cNvPr id="10" name="Shape 10"/>
          <p:cNvSpPr txBox="1"/>
          <p:nvPr>
            <p:ph type="ctrTitle"/>
          </p:nvPr>
        </p:nvSpPr>
        <p:spPr>
          <a:xfrm>
            <a:off x="685800" y="1583342"/>
            <a:ext cx="7772400" cy="1159799"/>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1" name="Shape 11"/>
        <p:cNvGrpSpPr/>
        <p:nvPr/>
      </p:nvGrpSpPr>
      <p:grpSpPr>
        <a:xfrm>
          <a:off x="0" y="0"/>
          <a:ext cx="0" cy="0"/>
          <a:chOff x="0" y="0"/>
          <a:chExt cx="0" cy="0"/>
        </a:xfrm>
      </p:grpSpPr>
      <p:sp>
        <p:nvSpPr>
          <p:cNvPr id="12" name="Shape 12"/>
          <p:cNvSpPr txBox="1"/>
          <p:nvPr>
            <p:ph type="title"/>
          </p:nvPr>
        </p:nvSpPr>
        <p:spPr>
          <a:xfrm>
            <a:off x="457200" y="2059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3" name="Shape 13"/>
          <p:cNvSpPr txBox="1"/>
          <p:nvPr>
            <p:ph idx="1" type="body"/>
          </p:nvPr>
        </p:nvSpPr>
        <p:spPr>
          <a:xfrm>
            <a:off x="457200" y="1200150"/>
            <a:ext cx="82296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4" name="Shape 14"/>
        <p:cNvGrpSpPr/>
        <p:nvPr/>
      </p:nvGrpSpPr>
      <p:grpSpPr>
        <a:xfrm>
          <a:off x="0" y="0"/>
          <a:ext cx="0" cy="0"/>
          <a:chOff x="0" y="0"/>
          <a:chExt cx="0" cy="0"/>
        </a:xfrm>
      </p:grpSpPr>
      <p:sp>
        <p:nvSpPr>
          <p:cNvPr id="15" name="Shape 15"/>
          <p:cNvSpPr txBox="1"/>
          <p:nvPr>
            <p:ph type="title"/>
          </p:nvPr>
        </p:nvSpPr>
        <p:spPr>
          <a:xfrm>
            <a:off x="457200" y="2059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6" name="Shape 16"/>
          <p:cNvSpPr txBox="1"/>
          <p:nvPr>
            <p:ph idx="1" type="body"/>
          </p:nvPr>
        </p:nvSpPr>
        <p:spPr>
          <a:xfrm>
            <a:off x="457200" y="1200150"/>
            <a:ext cx="39945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7" name="Shape 17"/>
          <p:cNvSpPr txBox="1"/>
          <p:nvPr>
            <p:ph idx="2" type="body"/>
          </p:nvPr>
        </p:nvSpPr>
        <p:spPr>
          <a:xfrm>
            <a:off x="4692273" y="1200150"/>
            <a:ext cx="39945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8" name="Shape 18"/>
        <p:cNvGrpSpPr/>
        <p:nvPr/>
      </p:nvGrpSpPr>
      <p:grpSpPr>
        <a:xfrm>
          <a:off x="0" y="0"/>
          <a:ext cx="0" cy="0"/>
          <a:chOff x="0" y="0"/>
          <a:chExt cx="0" cy="0"/>
        </a:xfrm>
      </p:grpSpPr>
      <p:sp>
        <p:nvSpPr>
          <p:cNvPr id="19" name="Shape 19"/>
          <p:cNvSpPr txBox="1"/>
          <p:nvPr>
            <p:ph type="title"/>
          </p:nvPr>
        </p:nvSpPr>
        <p:spPr>
          <a:xfrm>
            <a:off x="457200" y="2059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0" name="Shape 20"/>
        <p:cNvGrpSpPr/>
        <p:nvPr/>
      </p:nvGrpSpPr>
      <p:grpSpPr>
        <a:xfrm>
          <a:off x="0" y="0"/>
          <a:ext cx="0" cy="0"/>
          <a:chOff x="0" y="0"/>
          <a:chExt cx="0" cy="0"/>
        </a:xfrm>
      </p:grpSpPr>
      <p:sp>
        <p:nvSpPr>
          <p:cNvPr id="21" name="Shape 21"/>
          <p:cNvSpPr txBox="1"/>
          <p:nvPr>
            <p:ph idx="1" type="body"/>
          </p:nvPr>
        </p:nvSpPr>
        <p:spPr>
          <a:xfrm>
            <a:off x="457200" y="4406309"/>
            <a:ext cx="8229600" cy="519599"/>
          </a:xfrm>
          <a:prstGeom prst="rect">
            <a:avLst/>
          </a:prstGeom>
        </p:spPr>
        <p:txBody>
          <a:bodyPr anchorCtr="0" anchor="t" bIns="91425" lIns="91425" rIns="91425" tIns="91425"/>
          <a:lstStyle>
            <a:lvl1pPr lvl="0" algn="ctr">
              <a:spcBef>
                <a:spcPts val="0"/>
              </a:spcBef>
              <a:buSzPct val="100000"/>
              <a:buNone/>
              <a:defRPr sz="1800"/>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2" name="Shape 2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dk2"/>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400"/>
          </a:xfrm>
          <a:prstGeom prst="rect">
            <a:avLst/>
          </a:prstGeom>
          <a:noFill/>
          <a:ln>
            <a:noFill/>
          </a:ln>
        </p:spPr>
        <p:txBody>
          <a:bodyPr anchorCtr="0" anchor="b" bIns="91425" lIns="91425" rIns="91425" tIns="91425"/>
          <a:lstStyle>
            <a:lvl1pPr lvl="0">
              <a:spcBef>
                <a:spcPts val="0"/>
              </a:spcBef>
              <a:buClr>
                <a:schemeClr val="lt1"/>
              </a:buClr>
              <a:buSzPct val="100000"/>
              <a:buNone/>
              <a:defRPr b="1" sz="3600">
                <a:solidFill>
                  <a:schemeClr val="lt1"/>
                </a:solidFill>
              </a:defRPr>
            </a:lvl1pPr>
            <a:lvl2pPr lvl="1">
              <a:spcBef>
                <a:spcPts val="0"/>
              </a:spcBef>
              <a:buClr>
                <a:schemeClr val="lt1"/>
              </a:buClr>
              <a:buSzPct val="100000"/>
              <a:buNone/>
              <a:defRPr b="1" sz="3600">
                <a:solidFill>
                  <a:schemeClr val="lt1"/>
                </a:solidFill>
              </a:defRPr>
            </a:lvl2pPr>
            <a:lvl3pPr lvl="2">
              <a:spcBef>
                <a:spcPts val="0"/>
              </a:spcBef>
              <a:buClr>
                <a:schemeClr val="lt1"/>
              </a:buClr>
              <a:buSzPct val="100000"/>
              <a:buNone/>
              <a:defRPr b="1" sz="3600">
                <a:solidFill>
                  <a:schemeClr val="lt1"/>
                </a:solidFill>
              </a:defRPr>
            </a:lvl3pPr>
            <a:lvl4pPr lvl="3">
              <a:spcBef>
                <a:spcPts val="0"/>
              </a:spcBef>
              <a:buClr>
                <a:schemeClr val="lt1"/>
              </a:buClr>
              <a:buSzPct val="100000"/>
              <a:buNone/>
              <a:defRPr b="1" sz="3600">
                <a:solidFill>
                  <a:schemeClr val="lt1"/>
                </a:solidFill>
              </a:defRPr>
            </a:lvl4pPr>
            <a:lvl5pPr lvl="4">
              <a:spcBef>
                <a:spcPts val="0"/>
              </a:spcBef>
              <a:buClr>
                <a:schemeClr val="lt1"/>
              </a:buClr>
              <a:buSzPct val="100000"/>
              <a:buNone/>
              <a:defRPr b="1" sz="3600">
                <a:solidFill>
                  <a:schemeClr val="lt1"/>
                </a:solidFill>
              </a:defRPr>
            </a:lvl5pPr>
            <a:lvl6pPr lvl="5">
              <a:spcBef>
                <a:spcPts val="0"/>
              </a:spcBef>
              <a:buClr>
                <a:schemeClr val="lt1"/>
              </a:buClr>
              <a:buSzPct val="100000"/>
              <a:buNone/>
              <a:defRPr b="1" sz="3600">
                <a:solidFill>
                  <a:schemeClr val="lt1"/>
                </a:solidFill>
              </a:defRPr>
            </a:lvl6pPr>
            <a:lvl7pPr lvl="6">
              <a:spcBef>
                <a:spcPts val="0"/>
              </a:spcBef>
              <a:buClr>
                <a:schemeClr val="lt1"/>
              </a:buClr>
              <a:buSzPct val="100000"/>
              <a:buNone/>
              <a:defRPr b="1" sz="3600">
                <a:solidFill>
                  <a:schemeClr val="lt1"/>
                </a:solidFill>
              </a:defRPr>
            </a:lvl7pPr>
            <a:lvl8pPr lvl="7">
              <a:spcBef>
                <a:spcPts val="0"/>
              </a:spcBef>
              <a:buClr>
                <a:schemeClr val="lt1"/>
              </a:buClr>
              <a:buSzPct val="100000"/>
              <a:buNone/>
              <a:defRPr b="1" sz="3600">
                <a:solidFill>
                  <a:schemeClr val="lt1"/>
                </a:solidFill>
              </a:defRPr>
            </a:lvl8pPr>
            <a:lvl9pPr lvl="8">
              <a:spcBef>
                <a:spcPts val="0"/>
              </a:spcBef>
              <a:buClr>
                <a:schemeClr val="lt1"/>
              </a:buClr>
              <a:buSzPct val="100000"/>
              <a:buNone/>
              <a:defRPr b="1" sz="3600">
                <a:solidFill>
                  <a:schemeClr val="lt1"/>
                </a:solidFill>
              </a:defRPr>
            </a:lvl9pPr>
          </a:lstStyle>
          <a:p/>
        </p:txBody>
      </p:sp>
      <p:sp>
        <p:nvSpPr>
          <p:cNvPr id="7" name="Shape 7"/>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a:spcBef>
                <a:spcPts val="600"/>
              </a:spcBef>
              <a:buClr>
                <a:schemeClr val="lt1"/>
              </a:buClr>
              <a:buSzPct val="100000"/>
              <a:defRPr sz="3000">
                <a:solidFill>
                  <a:schemeClr val="lt1"/>
                </a:solidFill>
              </a:defRPr>
            </a:lvl1pPr>
            <a:lvl2pPr lvl="1">
              <a:spcBef>
                <a:spcPts val="480"/>
              </a:spcBef>
              <a:buClr>
                <a:schemeClr val="lt1"/>
              </a:buClr>
              <a:buSzPct val="100000"/>
              <a:defRPr sz="2400">
                <a:solidFill>
                  <a:schemeClr val="lt1"/>
                </a:solidFill>
              </a:defRPr>
            </a:lvl2pPr>
            <a:lvl3pPr lvl="2">
              <a:spcBef>
                <a:spcPts val="480"/>
              </a:spcBef>
              <a:buClr>
                <a:schemeClr val="lt1"/>
              </a:buClr>
              <a:buSzPct val="100000"/>
              <a:defRPr sz="2400">
                <a:solidFill>
                  <a:schemeClr val="lt1"/>
                </a:solidFill>
              </a:defRPr>
            </a:lvl3pPr>
            <a:lvl4pPr lvl="3">
              <a:spcBef>
                <a:spcPts val="360"/>
              </a:spcBef>
              <a:buClr>
                <a:schemeClr val="lt1"/>
              </a:buClr>
              <a:buSzPct val="100000"/>
              <a:defRPr sz="1800">
                <a:solidFill>
                  <a:schemeClr val="lt1"/>
                </a:solidFill>
              </a:defRPr>
            </a:lvl4pPr>
            <a:lvl5pPr lvl="4">
              <a:spcBef>
                <a:spcPts val="360"/>
              </a:spcBef>
              <a:buClr>
                <a:schemeClr val="lt1"/>
              </a:buClr>
              <a:buSzPct val="100000"/>
              <a:defRPr sz="1800">
                <a:solidFill>
                  <a:schemeClr val="lt1"/>
                </a:solidFill>
              </a:defRPr>
            </a:lvl5pPr>
            <a:lvl6pPr lvl="5">
              <a:spcBef>
                <a:spcPts val="360"/>
              </a:spcBef>
              <a:buClr>
                <a:schemeClr val="lt1"/>
              </a:buClr>
              <a:buSzPct val="100000"/>
              <a:defRPr sz="1800">
                <a:solidFill>
                  <a:schemeClr val="lt1"/>
                </a:solidFill>
              </a:defRPr>
            </a:lvl6pPr>
            <a:lvl7pPr lvl="6">
              <a:spcBef>
                <a:spcPts val="360"/>
              </a:spcBef>
              <a:buClr>
                <a:schemeClr val="lt1"/>
              </a:buClr>
              <a:buSzPct val="100000"/>
              <a:defRPr sz="1800">
                <a:solidFill>
                  <a:schemeClr val="lt1"/>
                </a:solidFill>
              </a:defRPr>
            </a:lvl7pPr>
            <a:lvl8pPr lvl="7">
              <a:spcBef>
                <a:spcPts val="360"/>
              </a:spcBef>
              <a:buClr>
                <a:schemeClr val="lt1"/>
              </a:buClr>
              <a:buSzPct val="100000"/>
              <a:defRPr sz="1800">
                <a:solidFill>
                  <a:schemeClr val="lt1"/>
                </a:solidFill>
              </a:defRPr>
            </a:lvl8pPr>
            <a:lvl9pPr lvl="8">
              <a:spcBef>
                <a:spcPts val="360"/>
              </a:spcBef>
              <a:buClr>
                <a:schemeClr val="lt1"/>
              </a:buClr>
              <a:buSzPct val="100000"/>
              <a:defRPr sz="1800">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gif"/><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9.jp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2.jp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59.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1" Type="http://schemas.openxmlformats.org/officeDocument/2006/relationships/image" Target="../media/image04.jpg"/><Relationship Id="rId10" Type="http://schemas.openxmlformats.org/officeDocument/2006/relationships/image" Target="../media/image05.png"/><Relationship Id="rId13" Type="http://schemas.openxmlformats.org/officeDocument/2006/relationships/image" Target="../media/image03.jpg"/><Relationship Id="rId12" Type="http://schemas.openxmlformats.org/officeDocument/2006/relationships/image" Target="../media/image38.png"/><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00.jpg"/><Relationship Id="rId4" Type="http://schemas.openxmlformats.org/officeDocument/2006/relationships/image" Target="../media/image43.png"/><Relationship Id="rId9" Type="http://schemas.openxmlformats.org/officeDocument/2006/relationships/image" Target="../media/image56.png"/><Relationship Id="rId5" Type="http://schemas.openxmlformats.org/officeDocument/2006/relationships/image" Target="../media/image01.png"/><Relationship Id="rId6" Type="http://schemas.openxmlformats.org/officeDocument/2006/relationships/image" Target="../media/image02.jpg"/><Relationship Id="rId7" Type="http://schemas.openxmlformats.org/officeDocument/2006/relationships/image" Target="../media/image12.png"/><Relationship Id="rId8" Type="http://schemas.openxmlformats.org/officeDocument/2006/relationships/image" Target="../media/image5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4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2.png"/><Relationship Id="rId4" Type="http://schemas.openxmlformats.org/officeDocument/2006/relationships/image" Target="../media/image54.png"/><Relationship Id="rId5" Type="http://schemas.openxmlformats.org/officeDocument/2006/relationships/image" Target="../media/image50.png"/><Relationship Id="rId6"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5.jp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4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57.jpg"/><Relationship Id="rId4" Type="http://schemas.openxmlformats.org/officeDocument/2006/relationships/image" Target="../media/image4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00.jpg"/><Relationship Id="rId4" Type="http://schemas.openxmlformats.org/officeDocument/2006/relationships/image" Target="../media/image12.png"/><Relationship Id="rId5" Type="http://schemas.openxmlformats.org/officeDocument/2006/relationships/image" Target="../media/image02.jpg"/><Relationship Id="rId6" Type="http://schemas.openxmlformats.org/officeDocument/2006/relationships/image" Target="../media/image43.png"/><Relationship Id="rId7" Type="http://schemas.openxmlformats.org/officeDocument/2006/relationships/image" Target="../media/image53.png"/><Relationship Id="rId8"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5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youtube.com/watch?v=Iuv6hY6zsd0" TargetMode="External"/><Relationship Id="rId4" Type="http://schemas.openxmlformats.org/officeDocument/2006/relationships/hyperlink" Target="https://lagunita.stanford.edu/courses/Engineering/QMSE01./Autumn2015/about" TargetMode="External"/><Relationship Id="rId5" Type="http://schemas.openxmlformats.org/officeDocument/2006/relationships/hyperlink" Target="https://en.wikipedia.org/wiki/Delayed_choice_quantum_eraser" TargetMode="External"/><Relationship Id="rId6" Type="http://schemas.openxmlformats.org/officeDocument/2006/relationships/hyperlink" Target="https://www.youtube.com/watch?v=KnpCH9VRvP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0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08.jpg"/><Relationship Id="rId4" Type="http://schemas.openxmlformats.org/officeDocument/2006/relationships/image" Target="../media/image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 name="Shape 26"/>
        <p:cNvGrpSpPr/>
        <p:nvPr/>
      </p:nvGrpSpPr>
      <p:grpSpPr>
        <a:xfrm>
          <a:off x="0" y="0"/>
          <a:ext cx="0" cy="0"/>
          <a:chOff x="0" y="0"/>
          <a:chExt cx="0" cy="0"/>
        </a:xfrm>
      </p:grpSpPr>
      <p:sp>
        <p:nvSpPr>
          <p:cNvPr id="27" name="Shape 27"/>
          <p:cNvSpPr txBox="1"/>
          <p:nvPr>
            <p:ph type="ctrTitle"/>
          </p:nvPr>
        </p:nvSpPr>
        <p:spPr>
          <a:xfrm>
            <a:off x="685800" y="1583342"/>
            <a:ext cx="7772400" cy="1159856"/>
          </a:xfrm>
          <a:prstGeom prst="rect">
            <a:avLst/>
          </a:prstGeom>
        </p:spPr>
        <p:txBody>
          <a:bodyPr anchorCtr="0" anchor="b" bIns="91425" lIns="91425" rIns="91425" tIns="91425">
            <a:noAutofit/>
          </a:bodyPr>
          <a:lstStyle/>
          <a:p>
            <a:pPr lvl="0">
              <a:spcBef>
                <a:spcPts val="0"/>
              </a:spcBef>
              <a:buNone/>
            </a:pPr>
            <a:r>
              <a:rPr lang="en" sz="3600">
                <a:solidFill>
                  <a:srgbClr val="00FF00"/>
                </a:solidFill>
              </a:rPr>
              <a:t>quantum roots of alternate reality narratives in games</a:t>
            </a:r>
          </a:p>
        </p:txBody>
      </p:sp>
      <p:sp>
        <p:nvSpPr>
          <p:cNvPr id="28" name="Shape 28"/>
          <p:cNvSpPr txBox="1"/>
          <p:nvPr>
            <p:ph idx="1" type="subTitle"/>
          </p:nvPr>
        </p:nvSpPr>
        <p:spPr>
          <a:xfrm>
            <a:off x="2659200" y="2987500"/>
            <a:ext cx="3825600" cy="17151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lang="en" sz="1400"/>
              <a:t>PAX-West Sep. 2016</a:t>
            </a:r>
          </a:p>
          <a:p>
            <a:pPr lvl="0">
              <a:spcBef>
                <a:spcPts val="0"/>
              </a:spcBef>
              <a:buNone/>
            </a:pPr>
            <a:r>
              <a:t/>
            </a:r>
            <a:endParaRPr sz="1400"/>
          </a:p>
          <a:p>
            <a:pPr lvl="0">
              <a:spcBef>
                <a:spcPts val="0"/>
              </a:spcBef>
              <a:buNone/>
            </a:pPr>
            <a:r>
              <a:rPr lang="en" sz="1800"/>
              <a:t>brian kirkby</a:t>
            </a:r>
          </a:p>
          <a:p>
            <a:pPr lvl="0">
              <a:spcBef>
                <a:spcPts val="0"/>
              </a:spcBef>
              <a:buNone/>
            </a:pPr>
            <a:br>
              <a:rPr lang="en" sz="1400"/>
            </a:br>
            <a:r>
              <a:rPr lang="en" sz="1400"/>
              <a:t>bkirkby@kirkby.org</a:t>
            </a:r>
          </a:p>
          <a:p>
            <a:pPr lvl="0" rtl="0">
              <a:spcBef>
                <a:spcPts val="0"/>
              </a:spcBef>
              <a:buNone/>
            </a:pPr>
            <a:r>
              <a:rPr lang="en" sz="1400"/>
              <a:t>http://bkirkby.github.io/</a:t>
            </a:r>
            <a:br>
              <a:rPr lang="en" sz="1400"/>
            </a:br>
            <a:r>
              <a:rPr lang="en" sz="1400"/>
              <a:t>@therealpheirce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pic>
        <p:nvPicPr>
          <p:cNvPr descr="feynman.png" id="127" name="Shape 127"/>
          <p:cNvPicPr preferRelativeResize="0"/>
          <p:nvPr/>
        </p:nvPicPr>
        <p:blipFill>
          <a:blip r:embed="rId3">
            <a:alphaModFix/>
          </a:blip>
          <a:stretch>
            <a:fillRect/>
          </a:stretch>
        </p:blipFill>
        <p:spPr>
          <a:xfrm>
            <a:off x="635437" y="1219200"/>
            <a:ext cx="1914525" cy="2705100"/>
          </a:xfrm>
          <a:prstGeom prst="rect">
            <a:avLst/>
          </a:prstGeom>
          <a:noFill/>
          <a:ln>
            <a:noFill/>
          </a:ln>
        </p:spPr>
      </p:pic>
      <p:sp>
        <p:nvSpPr>
          <p:cNvPr id="128" name="Shape 128"/>
          <p:cNvSpPr txBox="1"/>
          <p:nvPr/>
        </p:nvSpPr>
        <p:spPr>
          <a:xfrm>
            <a:off x="3970025" y="1538825"/>
            <a:ext cx="4166700" cy="597300"/>
          </a:xfrm>
          <a:prstGeom prst="rect">
            <a:avLst/>
          </a:prstGeom>
          <a:noFill/>
          <a:ln>
            <a:noFill/>
          </a:ln>
        </p:spPr>
        <p:txBody>
          <a:bodyPr anchorCtr="0" anchor="t" bIns="91425" lIns="91425" rIns="91425" tIns="91425">
            <a:noAutofit/>
          </a:bodyPr>
          <a:lstStyle/>
          <a:p>
            <a:pPr lvl="0" algn="ctr">
              <a:spcBef>
                <a:spcPts val="0"/>
              </a:spcBef>
              <a:buNone/>
            </a:pPr>
            <a:r>
              <a:rPr lang="en">
                <a:solidFill>
                  <a:srgbClr val="00FF00"/>
                </a:solidFill>
              </a:rPr>
              <a:t>i think i can safely say that nobody understands quantum mechanics</a:t>
            </a:r>
          </a:p>
        </p:txBody>
      </p:sp>
      <p:sp>
        <p:nvSpPr>
          <p:cNvPr id="129" name="Shape 129"/>
          <p:cNvSpPr txBox="1"/>
          <p:nvPr/>
        </p:nvSpPr>
        <p:spPr>
          <a:xfrm>
            <a:off x="5038025" y="3070650"/>
            <a:ext cx="2030700" cy="457200"/>
          </a:xfrm>
          <a:prstGeom prst="rect">
            <a:avLst/>
          </a:prstGeom>
          <a:noFill/>
          <a:ln>
            <a:noFill/>
          </a:ln>
        </p:spPr>
        <p:txBody>
          <a:bodyPr anchorCtr="0" anchor="t" bIns="91425" lIns="91425" rIns="91425" tIns="91425">
            <a:noAutofit/>
          </a:bodyPr>
          <a:lstStyle/>
          <a:p>
            <a:pPr lvl="0">
              <a:spcBef>
                <a:spcPts val="0"/>
              </a:spcBef>
              <a:buNone/>
            </a:pPr>
            <a:r>
              <a:rPr lang="en" sz="1800">
                <a:solidFill>
                  <a:srgbClr val="EFEFEF"/>
                </a:solidFill>
              </a:rPr>
              <a:t>Richard Feynman</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pic>
        <p:nvPicPr>
          <p:cNvPr descr="david_miller.png" id="134" name="Shape 134"/>
          <p:cNvPicPr preferRelativeResize="0"/>
          <p:nvPr/>
        </p:nvPicPr>
        <p:blipFill>
          <a:blip r:embed="rId3">
            <a:alphaModFix/>
          </a:blip>
          <a:stretch>
            <a:fillRect/>
          </a:stretch>
        </p:blipFill>
        <p:spPr>
          <a:xfrm>
            <a:off x="712200" y="1581150"/>
            <a:ext cx="1409700" cy="1981200"/>
          </a:xfrm>
          <a:prstGeom prst="rect">
            <a:avLst/>
          </a:prstGeom>
          <a:noFill/>
          <a:ln>
            <a:noFill/>
          </a:ln>
        </p:spPr>
      </p:pic>
      <p:sp>
        <p:nvSpPr>
          <p:cNvPr id="135" name="Shape 135"/>
          <p:cNvSpPr txBox="1"/>
          <p:nvPr/>
        </p:nvSpPr>
        <p:spPr>
          <a:xfrm>
            <a:off x="3400900" y="1639850"/>
            <a:ext cx="4911600" cy="1264800"/>
          </a:xfrm>
          <a:prstGeom prst="rect">
            <a:avLst/>
          </a:prstGeom>
          <a:noFill/>
          <a:ln>
            <a:noFill/>
          </a:ln>
        </p:spPr>
        <p:txBody>
          <a:bodyPr anchorCtr="0" anchor="t" bIns="91425" lIns="91425" rIns="91425" tIns="91425">
            <a:noAutofit/>
          </a:bodyPr>
          <a:lstStyle/>
          <a:p>
            <a:pPr lvl="0" algn="ctr">
              <a:spcBef>
                <a:spcPts val="0"/>
              </a:spcBef>
              <a:buNone/>
            </a:pPr>
            <a:r>
              <a:rPr lang="en">
                <a:solidFill>
                  <a:srgbClr val="00FF00"/>
                </a:solidFill>
              </a:rPr>
              <a:t>a good [mental] fight with [quantum mechanic] propositions is probably psychologically necessary if you are ever to get on top of the subject</a:t>
            </a:r>
          </a:p>
        </p:txBody>
      </p:sp>
      <p:sp>
        <p:nvSpPr>
          <p:cNvPr id="136" name="Shape 136"/>
          <p:cNvSpPr txBox="1"/>
          <p:nvPr/>
        </p:nvSpPr>
        <p:spPr>
          <a:xfrm>
            <a:off x="4867600" y="3105150"/>
            <a:ext cx="1978199" cy="457200"/>
          </a:xfrm>
          <a:prstGeom prst="rect">
            <a:avLst/>
          </a:prstGeom>
          <a:noFill/>
          <a:ln>
            <a:noFill/>
          </a:ln>
        </p:spPr>
        <p:txBody>
          <a:bodyPr anchorCtr="0" anchor="t" bIns="91425" lIns="91425" rIns="91425" tIns="91425">
            <a:noAutofit/>
          </a:bodyPr>
          <a:lstStyle/>
          <a:p>
            <a:pPr lvl="0">
              <a:spcBef>
                <a:spcPts val="0"/>
              </a:spcBef>
              <a:buNone/>
            </a:pPr>
            <a:r>
              <a:rPr lang="en" sz="1800">
                <a:solidFill>
                  <a:srgbClr val="EFEFEF"/>
                </a:solidFill>
              </a:rPr>
              <a:t>David A. B. Miller</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pic>
        <p:nvPicPr>
          <p:cNvPr descr="bulb_particle-green.png" id="141" name="Shape 141"/>
          <p:cNvPicPr preferRelativeResize="0"/>
          <p:nvPr/>
        </p:nvPicPr>
        <p:blipFill>
          <a:blip r:embed="rId3">
            <a:alphaModFix/>
          </a:blip>
          <a:stretch>
            <a:fillRect/>
          </a:stretch>
        </p:blipFill>
        <p:spPr>
          <a:xfrm>
            <a:off x="5584600" y="1935395"/>
            <a:ext cx="2868499" cy="2357899"/>
          </a:xfrm>
          <a:prstGeom prst="rect">
            <a:avLst/>
          </a:prstGeom>
          <a:noFill/>
          <a:ln>
            <a:noFill/>
          </a:ln>
        </p:spPr>
      </p:pic>
      <p:pic>
        <p:nvPicPr>
          <p:cNvPr descr="bulb_wave-green.png" id="142" name="Shape 142"/>
          <p:cNvPicPr preferRelativeResize="0"/>
          <p:nvPr/>
        </p:nvPicPr>
        <p:blipFill>
          <a:blip r:embed="rId4">
            <a:alphaModFix/>
          </a:blip>
          <a:stretch>
            <a:fillRect/>
          </a:stretch>
        </p:blipFill>
        <p:spPr>
          <a:xfrm>
            <a:off x="722175" y="1935387"/>
            <a:ext cx="2868499" cy="2357882"/>
          </a:xfrm>
          <a:prstGeom prst="rect">
            <a:avLst/>
          </a:prstGeom>
          <a:noFill/>
          <a:ln>
            <a:noFill/>
          </a:ln>
        </p:spPr>
      </p:pic>
      <p:sp>
        <p:nvSpPr>
          <p:cNvPr id="143" name="Shape 143"/>
          <p:cNvSpPr txBox="1"/>
          <p:nvPr/>
        </p:nvSpPr>
        <p:spPr>
          <a:xfrm>
            <a:off x="4383925" y="2831750"/>
            <a:ext cx="520199" cy="470700"/>
          </a:xfrm>
          <a:prstGeom prst="rect">
            <a:avLst/>
          </a:prstGeom>
          <a:noFill/>
          <a:ln>
            <a:noFill/>
          </a:ln>
        </p:spPr>
        <p:txBody>
          <a:bodyPr anchorCtr="0" anchor="t" bIns="91425" lIns="91425" rIns="91425" tIns="91425">
            <a:noAutofit/>
          </a:bodyPr>
          <a:lstStyle/>
          <a:p>
            <a:pPr lvl="0">
              <a:spcBef>
                <a:spcPts val="0"/>
              </a:spcBef>
              <a:buNone/>
            </a:pPr>
            <a:r>
              <a:rPr lang="en" sz="2400">
                <a:solidFill>
                  <a:srgbClr val="EFEFEF"/>
                </a:solidFill>
              </a:rPr>
              <a:t>or</a:t>
            </a:r>
          </a:p>
        </p:txBody>
      </p:sp>
      <p:sp>
        <p:nvSpPr>
          <p:cNvPr id="144" name="Shape 144"/>
          <p:cNvSpPr txBox="1"/>
          <p:nvPr/>
        </p:nvSpPr>
        <p:spPr>
          <a:xfrm>
            <a:off x="3443075" y="667500"/>
            <a:ext cx="3657600" cy="457200"/>
          </a:xfrm>
          <a:prstGeom prst="rect">
            <a:avLst/>
          </a:prstGeom>
          <a:noFill/>
          <a:ln>
            <a:noFill/>
          </a:ln>
        </p:spPr>
        <p:txBody>
          <a:bodyPr anchorCtr="0" anchor="t" bIns="91425" lIns="91425" rIns="91425" tIns="91425">
            <a:noAutofit/>
          </a:bodyPr>
          <a:lstStyle/>
          <a:p>
            <a:pPr lvl="0">
              <a:spcBef>
                <a:spcPts val="0"/>
              </a:spcBef>
              <a:buNone/>
            </a:pPr>
            <a:r>
              <a:rPr lang="en" sz="3000">
                <a:solidFill>
                  <a:srgbClr val="D9D9D9"/>
                </a:solidFill>
              </a:rPr>
              <a:t>what is light?</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pic>
        <p:nvPicPr>
          <p:cNvPr descr="Christiaan_Huygens.gif" id="149" name="Shape 149"/>
          <p:cNvPicPr preferRelativeResize="0"/>
          <p:nvPr/>
        </p:nvPicPr>
        <p:blipFill>
          <a:blip r:embed="rId3">
            <a:alphaModFix/>
          </a:blip>
          <a:stretch>
            <a:fillRect/>
          </a:stretch>
        </p:blipFill>
        <p:spPr>
          <a:xfrm>
            <a:off x="794677" y="0"/>
            <a:ext cx="2942144" cy="5143499"/>
          </a:xfrm>
          <a:prstGeom prst="rect">
            <a:avLst/>
          </a:prstGeom>
          <a:noFill/>
          <a:ln>
            <a:noFill/>
          </a:ln>
        </p:spPr>
      </p:pic>
      <p:sp>
        <p:nvSpPr>
          <p:cNvPr id="150" name="Shape 150"/>
          <p:cNvSpPr txBox="1"/>
          <p:nvPr/>
        </p:nvSpPr>
        <p:spPr>
          <a:xfrm>
            <a:off x="6010425" y="515875"/>
            <a:ext cx="1054500" cy="457200"/>
          </a:xfrm>
          <a:prstGeom prst="rect">
            <a:avLst/>
          </a:prstGeom>
          <a:noFill/>
          <a:ln>
            <a:noFill/>
          </a:ln>
        </p:spPr>
        <p:txBody>
          <a:bodyPr anchorCtr="0" anchor="t" bIns="91425" lIns="91425" rIns="91425" tIns="91425">
            <a:noAutofit/>
          </a:bodyPr>
          <a:lstStyle/>
          <a:p>
            <a:pPr lvl="0">
              <a:spcBef>
                <a:spcPts val="0"/>
              </a:spcBef>
              <a:buNone/>
            </a:pPr>
            <a:r>
              <a:rPr lang="en" sz="3600">
                <a:solidFill>
                  <a:srgbClr val="EFEFEF"/>
                </a:solidFill>
                <a:latin typeface="Noticia Text"/>
                <a:ea typeface="Noticia Text"/>
                <a:cs typeface="Noticia Text"/>
                <a:sym typeface="Noticia Text"/>
              </a:rPr>
              <a:t>1678</a:t>
            </a:r>
          </a:p>
        </p:txBody>
      </p:sp>
      <p:pic>
        <p:nvPicPr>
          <p:cNvPr descr="bulb_wave-green.png" id="151" name="Shape 151"/>
          <p:cNvPicPr preferRelativeResize="0"/>
          <p:nvPr/>
        </p:nvPicPr>
        <p:blipFill>
          <a:blip r:embed="rId4">
            <a:alphaModFix/>
          </a:blip>
          <a:stretch>
            <a:fillRect/>
          </a:stretch>
        </p:blipFill>
        <p:spPr>
          <a:xfrm>
            <a:off x="5050762" y="2068895"/>
            <a:ext cx="2973825" cy="24444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pic>
        <p:nvPicPr>
          <p:cNvPr descr="water_diffraction3.png" id="156" name="Shape 156"/>
          <p:cNvPicPr preferRelativeResize="0"/>
          <p:nvPr/>
        </p:nvPicPr>
        <p:blipFill>
          <a:blip r:embed="rId3">
            <a:alphaModFix/>
          </a:blip>
          <a:stretch>
            <a:fillRect/>
          </a:stretch>
        </p:blipFill>
        <p:spPr>
          <a:xfrm>
            <a:off x="2378677" y="1013189"/>
            <a:ext cx="4386649" cy="3117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pic>
        <p:nvPicPr>
          <p:cNvPr descr="diffraction-bw.png" id="161" name="Shape 161"/>
          <p:cNvPicPr preferRelativeResize="0"/>
          <p:nvPr/>
        </p:nvPicPr>
        <p:blipFill>
          <a:blip r:embed="rId3">
            <a:alphaModFix/>
          </a:blip>
          <a:stretch>
            <a:fillRect/>
          </a:stretch>
        </p:blipFill>
        <p:spPr>
          <a:xfrm>
            <a:off x="2604550" y="0"/>
            <a:ext cx="4114800" cy="5143500"/>
          </a:xfrm>
          <a:prstGeom prst="rect">
            <a:avLst/>
          </a:prstGeom>
          <a:noFill/>
          <a:ln>
            <a:noFill/>
          </a:ln>
        </p:spPr>
      </p:pic>
      <p:sp>
        <p:nvSpPr>
          <p:cNvPr id="162" name="Shape 162"/>
          <p:cNvSpPr txBox="1"/>
          <p:nvPr/>
        </p:nvSpPr>
        <p:spPr>
          <a:xfrm>
            <a:off x="4588375" y="4912725"/>
            <a:ext cx="2247900" cy="311700"/>
          </a:xfrm>
          <a:prstGeom prst="rect">
            <a:avLst/>
          </a:prstGeom>
          <a:noFill/>
          <a:ln>
            <a:noFill/>
          </a:ln>
        </p:spPr>
        <p:txBody>
          <a:bodyPr anchorCtr="0" anchor="t" bIns="91425" lIns="91425" rIns="91425" tIns="91425">
            <a:noAutofit/>
          </a:bodyPr>
          <a:lstStyle/>
          <a:p>
            <a:pPr lvl="0">
              <a:spcBef>
                <a:spcPts val="0"/>
              </a:spcBef>
              <a:buNone/>
            </a:pPr>
            <a:r>
              <a:rPr lang="en" sz="600">
                <a:solidFill>
                  <a:srgbClr val="EFEFEF"/>
                </a:solidFill>
              </a:rPr>
              <a:t>https://www.flickr.com/photos/almostinfamous/27667692301</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pic>
        <p:nvPicPr>
          <p:cNvPr descr="newton_light.jpg" id="167" name="Shape 167"/>
          <p:cNvPicPr preferRelativeResize="0"/>
          <p:nvPr/>
        </p:nvPicPr>
        <p:blipFill>
          <a:blip r:embed="rId3">
            <a:alphaModFix/>
          </a:blip>
          <a:stretch>
            <a:fillRect/>
          </a:stretch>
        </p:blipFill>
        <p:spPr>
          <a:xfrm>
            <a:off x="285750" y="0"/>
            <a:ext cx="8521925" cy="5113149"/>
          </a:xfrm>
          <a:prstGeom prst="rect">
            <a:avLst/>
          </a:prstGeom>
          <a:noFill/>
          <a:ln>
            <a:noFill/>
          </a:ln>
        </p:spPr>
      </p:pic>
      <p:sp>
        <p:nvSpPr>
          <p:cNvPr id="168" name="Shape 168"/>
          <p:cNvSpPr txBox="1"/>
          <p:nvPr/>
        </p:nvSpPr>
        <p:spPr>
          <a:xfrm>
            <a:off x="5693175" y="755550"/>
            <a:ext cx="2400900" cy="457200"/>
          </a:xfrm>
          <a:prstGeom prst="rect">
            <a:avLst/>
          </a:prstGeom>
          <a:noFill/>
          <a:ln>
            <a:noFill/>
          </a:ln>
        </p:spPr>
        <p:txBody>
          <a:bodyPr anchorCtr="0" anchor="t" bIns="91425" lIns="91425" rIns="91425" tIns="91425">
            <a:noAutofit/>
          </a:bodyPr>
          <a:lstStyle/>
          <a:p>
            <a:pPr lvl="0">
              <a:spcBef>
                <a:spcPts val="0"/>
              </a:spcBef>
              <a:buNone/>
            </a:pPr>
            <a:r>
              <a:rPr lang="en" sz="3600">
                <a:solidFill>
                  <a:srgbClr val="EFEFEF"/>
                </a:solidFill>
                <a:latin typeface="Noticia Text"/>
                <a:ea typeface="Noticia Text"/>
                <a:cs typeface="Noticia Text"/>
                <a:sym typeface="Noticia Text"/>
              </a:rPr>
              <a:t>1672 / 1704</a:t>
            </a:r>
          </a:p>
        </p:txBody>
      </p:sp>
      <p:sp>
        <p:nvSpPr>
          <p:cNvPr id="169" name="Shape 169"/>
          <p:cNvSpPr txBox="1"/>
          <p:nvPr/>
        </p:nvSpPr>
        <p:spPr>
          <a:xfrm>
            <a:off x="6622825" y="4309000"/>
            <a:ext cx="3657600" cy="4572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descr="bulb_particle-green.png" id="170" name="Shape 170"/>
          <p:cNvPicPr preferRelativeResize="0"/>
          <p:nvPr/>
        </p:nvPicPr>
        <p:blipFill>
          <a:blip r:embed="rId4">
            <a:alphaModFix/>
          </a:blip>
          <a:stretch>
            <a:fillRect/>
          </a:stretch>
        </p:blipFill>
        <p:spPr>
          <a:xfrm>
            <a:off x="5297800" y="2068420"/>
            <a:ext cx="3191650" cy="26235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pic>
        <p:nvPicPr>
          <p:cNvPr descr="refraction.png" id="175" name="Shape 175"/>
          <p:cNvPicPr preferRelativeResize="0"/>
          <p:nvPr/>
        </p:nvPicPr>
        <p:blipFill>
          <a:blip r:embed="rId3">
            <a:alphaModFix/>
          </a:blip>
          <a:stretch>
            <a:fillRect/>
          </a:stretch>
        </p:blipFill>
        <p:spPr>
          <a:xfrm>
            <a:off x="2624137" y="52387"/>
            <a:ext cx="3895725" cy="5038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pic>
        <p:nvPicPr>
          <p:cNvPr descr="Thomas_Young_(scientist).jpg" id="180" name="Shape 180"/>
          <p:cNvPicPr preferRelativeResize="0"/>
          <p:nvPr/>
        </p:nvPicPr>
        <p:blipFill>
          <a:blip r:embed="rId3">
            <a:alphaModFix/>
          </a:blip>
          <a:stretch>
            <a:fillRect/>
          </a:stretch>
        </p:blipFill>
        <p:spPr>
          <a:xfrm>
            <a:off x="433530" y="0"/>
            <a:ext cx="4058988" cy="5143499"/>
          </a:xfrm>
          <a:prstGeom prst="rect">
            <a:avLst/>
          </a:prstGeom>
          <a:noFill/>
          <a:ln>
            <a:noFill/>
          </a:ln>
        </p:spPr>
      </p:pic>
      <p:sp>
        <p:nvSpPr>
          <p:cNvPr id="181" name="Shape 181"/>
          <p:cNvSpPr txBox="1"/>
          <p:nvPr/>
        </p:nvSpPr>
        <p:spPr>
          <a:xfrm>
            <a:off x="6266275" y="826875"/>
            <a:ext cx="1221299" cy="457200"/>
          </a:xfrm>
          <a:prstGeom prst="rect">
            <a:avLst/>
          </a:prstGeom>
          <a:noFill/>
          <a:ln>
            <a:noFill/>
          </a:ln>
        </p:spPr>
        <p:txBody>
          <a:bodyPr anchorCtr="0" anchor="t" bIns="91425" lIns="91425" rIns="91425" tIns="91425">
            <a:noAutofit/>
          </a:bodyPr>
          <a:lstStyle/>
          <a:p>
            <a:pPr lvl="0">
              <a:spcBef>
                <a:spcPts val="0"/>
              </a:spcBef>
              <a:buNone/>
            </a:pPr>
            <a:r>
              <a:rPr lang="en" sz="3600">
                <a:solidFill>
                  <a:srgbClr val="EFEFEF"/>
                </a:solidFill>
                <a:latin typeface="Noticia Text"/>
                <a:ea typeface="Noticia Text"/>
                <a:cs typeface="Noticia Text"/>
                <a:sym typeface="Noticia Text"/>
              </a:rPr>
              <a:t>1803</a:t>
            </a:r>
          </a:p>
        </p:txBody>
      </p:sp>
      <p:pic>
        <p:nvPicPr>
          <p:cNvPr descr="bulb_wave-green.png" id="182" name="Shape 182"/>
          <p:cNvPicPr preferRelativeResize="0"/>
          <p:nvPr/>
        </p:nvPicPr>
        <p:blipFill>
          <a:blip r:embed="rId4">
            <a:alphaModFix/>
          </a:blip>
          <a:stretch>
            <a:fillRect/>
          </a:stretch>
        </p:blipFill>
        <p:spPr>
          <a:xfrm>
            <a:off x="5224712" y="1977549"/>
            <a:ext cx="3304425" cy="2716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pic>
        <p:nvPicPr>
          <p:cNvPr descr="water_waves_bw.png" id="187" name="Shape 187"/>
          <p:cNvPicPr preferRelativeResize="0"/>
          <p:nvPr/>
        </p:nvPicPr>
        <p:blipFill>
          <a:blip r:embed="rId3">
            <a:alphaModFix/>
          </a:blip>
          <a:stretch>
            <a:fillRect/>
          </a:stretch>
        </p:blipFill>
        <p:spPr>
          <a:xfrm>
            <a:off x="1143000" y="0"/>
            <a:ext cx="6807424" cy="5105574"/>
          </a:xfrm>
          <a:prstGeom prst="rect">
            <a:avLst/>
          </a:prstGeom>
          <a:noFill/>
          <a:ln>
            <a:noFill/>
          </a:ln>
        </p:spPr>
      </p:pic>
      <p:sp>
        <p:nvSpPr>
          <p:cNvPr id="188" name="Shape 188"/>
          <p:cNvSpPr txBox="1"/>
          <p:nvPr/>
        </p:nvSpPr>
        <p:spPr>
          <a:xfrm>
            <a:off x="5606525" y="4397150"/>
            <a:ext cx="2343900" cy="296700"/>
          </a:xfrm>
          <a:prstGeom prst="rect">
            <a:avLst/>
          </a:prstGeom>
          <a:noFill/>
          <a:ln>
            <a:noFill/>
          </a:ln>
        </p:spPr>
        <p:txBody>
          <a:bodyPr anchorCtr="0" anchor="t" bIns="91425" lIns="91425" rIns="91425" tIns="91425">
            <a:noAutofit/>
          </a:bodyPr>
          <a:lstStyle/>
          <a:p>
            <a:pPr lvl="0">
              <a:spcBef>
                <a:spcPts val="0"/>
              </a:spcBef>
              <a:buNone/>
            </a:pPr>
            <a:r>
              <a:rPr lang="en" sz="600">
                <a:solidFill>
                  <a:srgbClr val="EFEFEF"/>
                </a:solidFill>
              </a:rPr>
              <a:t>Veritasium : https://www.youtube.com/watch?v=Iuv6hY6zsd0</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 name="Shape 32"/>
        <p:cNvGrpSpPr/>
        <p:nvPr/>
      </p:nvGrpSpPr>
      <p:grpSpPr>
        <a:xfrm>
          <a:off x="0" y="0"/>
          <a:ext cx="0" cy="0"/>
          <a:chOff x="0" y="0"/>
          <a:chExt cx="0" cy="0"/>
        </a:xfrm>
      </p:grpSpPr>
      <p:pic>
        <p:nvPicPr>
          <p:cNvPr descr="dwave.png" id="33" name="Shape 33"/>
          <p:cNvPicPr preferRelativeResize="0"/>
          <p:nvPr/>
        </p:nvPicPr>
        <p:blipFill>
          <a:blip r:embed="rId3">
            <a:alphaModFix/>
          </a:blip>
          <a:stretch>
            <a:fillRect/>
          </a:stretch>
        </p:blipFill>
        <p:spPr>
          <a:xfrm>
            <a:off x="2338142" y="985780"/>
            <a:ext cx="4467724" cy="3171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pic>
        <p:nvPicPr>
          <p:cNvPr descr="water_waves_bw-lines.png" id="193" name="Shape 193"/>
          <p:cNvPicPr preferRelativeResize="0"/>
          <p:nvPr/>
        </p:nvPicPr>
        <p:blipFill>
          <a:blip r:embed="rId3">
            <a:alphaModFix/>
          </a:blip>
          <a:stretch>
            <a:fillRect/>
          </a:stretch>
        </p:blipFill>
        <p:spPr>
          <a:xfrm>
            <a:off x="1116025" y="-36000"/>
            <a:ext cx="6858000" cy="5143500"/>
          </a:xfrm>
          <a:prstGeom prst="rect">
            <a:avLst/>
          </a:prstGeom>
          <a:noFill/>
          <a:ln>
            <a:noFill/>
          </a:ln>
        </p:spPr>
      </p:pic>
      <p:sp>
        <p:nvSpPr>
          <p:cNvPr id="194" name="Shape 194"/>
          <p:cNvSpPr txBox="1"/>
          <p:nvPr/>
        </p:nvSpPr>
        <p:spPr>
          <a:xfrm>
            <a:off x="5606525" y="4397150"/>
            <a:ext cx="2343900" cy="296700"/>
          </a:xfrm>
          <a:prstGeom prst="rect">
            <a:avLst/>
          </a:prstGeom>
          <a:noFill/>
          <a:ln>
            <a:noFill/>
          </a:ln>
        </p:spPr>
        <p:txBody>
          <a:bodyPr anchorCtr="0" anchor="t" bIns="91425" lIns="91425" rIns="91425" tIns="91425">
            <a:noAutofit/>
          </a:bodyPr>
          <a:lstStyle/>
          <a:p>
            <a:pPr lvl="0" rtl="0">
              <a:spcBef>
                <a:spcPts val="0"/>
              </a:spcBef>
              <a:buNone/>
            </a:pPr>
            <a:r>
              <a:rPr lang="en" sz="600">
                <a:solidFill>
                  <a:srgbClr val="EFEFEF"/>
                </a:solidFill>
              </a:rPr>
              <a:t>Veritasium : https://www.youtube.com/watch?v=Iuv6hY6zsd0</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pic>
        <p:nvPicPr>
          <p:cNvPr descr="Youngs_drawing.png" id="199" name="Shape 199"/>
          <p:cNvPicPr preferRelativeResize="0"/>
          <p:nvPr/>
        </p:nvPicPr>
        <p:blipFill>
          <a:blip r:embed="rId3">
            <a:alphaModFix/>
          </a:blip>
          <a:stretch>
            <a:fillRect/>
          </a:stretch>
        </p:blipFill>
        <p:spPr>
          <a:xfrm>
            <a:off x="150199" y="357675"/>
            <a:ext cx="8861625" cy="44371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pic>
        <p:nvPicPr>
          <p:cNvPr descr="double-slit-box1-300x148.jpg" id="204" name="Shape 204"/>
          <p:cNvPicPr preferRelativeResize="0"/>
          <p:nvPr/>
        </p:nvPicPr>
        <p:blipFill>
          <a:blip r:embed="rId3">
            <a:alphaModFix/>
          </a:blip>
          <a:stretch>
            <a:fillRect/>
          </a:stretch>
        </p:blipFill>
        <p:spPr>
          <a:xfrm>
            <a:off x="1818737" y="1213475"/>
            <a:ext cx="5506524" cy="27165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pic>
        <p:nvPicPr>
          <p:cNvPr descr="diffraction_light.jpg" id="209" name="Shape 209"/>
          <p:cNvPicPr preferRelativeResize="0"/>
          <p:nvPr/>
        </p:nvPicPr>
        <p:blipFill>
          <a:blip r:embed="rId3">
            <a:alphaModFix/>
          </a:blip>
          <a:stretch>
            <a:fillRect/>
          </a:stretch>
        </p:blipFill>
        <p:spPr>
          <a:xfrm>
            <a:off x="1289550" y="1517387"/>
            <a:ext cx="6384099" cy="2108725"/>
          </a:xfrm>
          <a:prstGeom prst="rect">
            <a:avLst/>
          </a:prstGeom>
          <a:noFill/>
          <a:ln>
            <a:noFill/>
          </a:ln>
        </p:spPr>
      </p:pic>
      <p:sp>
        <p:nvSpPr>
          <p:cNvPr id="210" name="Shape 210"/>
          <p:cNvSpPr txBox="1"/>
          <p:nvPr/>
        </p:nvSpPr>
        <p:spPr>
          <a:xfrm>
            <a:off x="3854175" y="847525"/>
            <a:ext cx="1510800" cy="457200"/>
          </a:xfrm>
          <a:prstGeom prst="rect">
            <a:avLst/>
          </a:prstGeom>
          <a:noFill/>
          <a:ln>
            <a:noFill/>
          </a:ln>
        </p:spPr>
        <p:txBody>
          <a:bodyPr anchorCtr="0" anchor="t" bIns="91425" lIns="91425" rIns="91425" tIns="91425">
            <a:noAutofit/>
          </a:bodyPr>
          <a:lstStyle/>
          <a:p>
            <a:pPr lvl="0">
              <a:spcBef>
                <a:spcPts val="0"/>
              </a:spcBef>
              <a:buNone/>
            </a:pPr>
            <a:r>
              <a:rPr lang="en" sz="1800">
                <a:solidFill>
                  <a:srgbClr val="00FF00"/>
                </a:solidFill>
              </a:rPr>
              <a:t>interference</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pic>
        <p:nvPicPr>
          <p:cNvPr descr="einstein_bw.png" id="215" name="Shape 215"/>
          <p:cNvPicPr preferRelativeResize="0"/>
          <p:nvPr/>
        </p:nvPicPr>
        <p:blipFill>
          <a:blip r:embed="rId3">
            <a:alphaModFix/>
          </a:blip>
          <a:stretch>
            <a:fillRect/>
          </a:stretch>
        </p:blipFill>
        <p:spPr>
          <a:xfrm>
            <a:off x="480576" y="0"/>
            <a:ext cx="3919347" cy="5143500"/>
          </a:xfrm>
          <a:prstGeom prst="rect">
            <a:avLst/>
          </a:prstGeom>
          <a:noFill/>
          <a:ln>
            <a:noFill/>
          </a:ln>
        </p:spPr>
      </p:pic>
      <p:sp>
        <p:nvSpPr>
          <p:cNvPr id="216" name="Shape 216"/>
          <p:cNvSpPr txBox="1"/>
          <p:nvPr/>
        </p:nvSpPr>
        <p:spPr>
          <a:xfrm>
            <a:off x="6342150" y="788975"/>
            <a:ext cx="1191000" cy="379199"/>
          </a:xfrm>
          <a:prstGeom prst="rect">
            <a:avLst/>
          </a:prstGeom>
          <a:noFill/>
          <a:ln>
            <a:noFill/>
          </a:ln>
        </p:spPr>
        <p:txBody>
          <a:bodyPr anchorCtr="0" anchor="t" bIns="91425" lIns="91425" rIns="91425" tIns="91425">
            <a:noAutofit/>
          </a:bodyPr>
          <a:lstStyle/>
          <a:p>
            <a:pPr lvl="0">
              <a:spcBef>
                <a:spcPts val="0"/>
              </a:spcBef>
              <a:buNone/>
            </a:pPr>
            <a:r>
              <a:rPr lang="en" sz="3600">
                <a:solidFill>
                  <a:srgbClr val="EFEFEF"/>
                </a:solidFill>
                <a:latin typeface="Noticia Text"/>
                <a:ea typeface="Noticia Text"/>
                <a:cs typeface="Noticia Text"/>
                <a:sym typeface="Noticia Text"/>
              </a:rPr>
              <a:t>1905</a:t>
            </a:r>
          </a:p>
        </p:txBody>
      </p:sp>
      <p:pic>
        <p:nvPicPr>
          <p:cNvPr descr="bulb_particle-green.png" id="217" name="Shape 217"/>
          <p:cNvPicPr preferRelativeResize="0"/>
          <p:nvPr/>
        </p:nvPicPr>
        <p:blipFill>
          <a:blip r:embed="rId4">
            <a:alphaModFix/>
          </a:blip>
          <a:stretch>
            <a:fillRect/>
          </a:stretch>
        </p:blipFill>
        <p:spPr>
          <a:xfrm>
            <a:off x="5349525" y="1963495"/>
            <a:ext cx="3176225" cy="26108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pic>
        <p:nvPicPr>
          <p:cNvPr descr="Photoelectric_effect.svg.png" id="222" name="Shape 222"/>
          <p:cNvPicPr preferRelativeResize="0"/>
          <p:nvPr/>
        </p:nvPicPr>
        <p:blipFill>
          <a:blip r:embed="rId3">
            <a:alphaModFix/>
          </a:blip>
          <a:stretch>
            <a:fillRect/>
          </a:stretch>
        </p:blipFill>
        <p:spPr>
          <a:xfrm>
            <a:off x="2695597" y="1220750"/>
            <a:ext cx="3672550" cy="2644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p:nvPr/>
        </p:nvSpPr>
        <p:spPr>
          <a:xfrm>
            <a:off x="2190900" y="614375"/>
            <a:ext cx="4762499" cy="3914700"/>
          </a:xfrm>
          <a:prstGeom prst="rect">
            <a:avLst/>
          </a:prstGeom>
          <a:solidFill>
            <a:srgbClr val="00FF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bulb_wave-particle-green.png" id="228" name="Shape 228"/>
          <p:cNvPicPr preferRelativeResize="0"/>
          <p:nvPr/>
        </p:nvPicPr>
        <p:blipFill>
          <a:blip r:embed="rId3">
            <a:alphaModFix/>
          </a:blip>
          <a:stretch>
            <a:fillRect/>
          </a:stretch>
        </p:blipFill>
        <p:spPr>
          <a:xfrm>
            <a:off x="2190750" y="614362"/>
            <a:ext cx="4762500" cy="3914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227"/>
                                        </p:tgtEl>
                                      </p:cBhvr>
                                    </p:animEffect>
                                    <p:set>
                                      <p:cBhvr>
                                        <p:cTn dur="1" fill="hold">
                                          <p:stCondLst>
                                            <p:cond delay="1000"/>
                                          </p:stCondLst>
                                        </p:cTn>
                                        <p:tgtEl>
                                          <p:spTgt spid="227"/>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par>
                          <p:cTn fill="hold">
                            <p:stCondLst>
                              <p:cond delay="3000"/>
                            </p:stCondLst>
                            <p:childTnLst>
                              <p:par>
                                <p:cTn fill="hold" nodeType="afterEffect" presetClass="exit" presetID="10" presetSubtype="0">
                                  <p:stCondLst>
                                    <p:cond delay="0"/>
                                  </p:stCondLst>
                                  <p:childTnLst>
                                    <p:animEffect filter="fade" transition="out">
                                      <p:cBhvr>
                                        <p:cTn dur="1000"/>
                                        <p:tgtEl>
                                          <p:spTgt spid="227"/>
                                        </p:tgtEl>
                                      </p:cBhvr>
                                    </p:animEffect>
                                    <p:set>
                                      <p:cBhvr>
                                        <p:cTn dur="1" fill="hold">
                                          <p:stCondLst>
                                            <p:cond delay="1000"/>
                                          </p:stCondLst>
                                        </p:cTn>
                                        <p:tgtEl>
                                          <p:spTgt spid="227"/>
                                        </p:tgtEl>
                                        <p:attrNameLst>
                                          <p:attrName>style.visibility</p:attrName>
                                        </p:attrNameLst>
                                      </p:cBhvr>
                                      <p:to>
                                        <p:strVal val="hidden"/>
                                      </p:to>
                                    </p:se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par>
                          <p:cTn fill="hold">
                            <p:stCondLst>
                              <p:cond delay="5000"/>
                            </p:stCondLst>
                            <p:childTnLst>
                              <p:par>
                                <p:cTn fill="hold" nodeType="afterEffect" presetClass="exit" presetID="10" presetSubtype="0">
                                  <p:stCondLst>
                                    <p:cond delay="0"/>
                                  </p:stCondLst>
                                  <p:childTnLst>
                                    <p:animEffect filter="fade" transition="out">
                                      <p:cBhvr>
                                        <p:cTn dur="1000"/>
                                        <p:tgtEl>
                                          <p:spTgt spid="227"/>
                                        </p:tgtEl>
                                      </p:cBhvr>
                                    </p:animEffect>
                                    <p:set>
                                      <p:cBhvr>
                                        <p:cTn dur="1" fill="hold">
                                          <p:stCondLst>
                                            <p:cond delay="1000"/>
                                          </p:stCondLst>
                                        </p:cTn>
                                        <p:tgtEl>
                                          <p:spTgt spid="227"/>
                                        </p:tgtEl>
                                        <p:attrNameLst>
                                          <p:attrName>style.visibility</p:attrName>
                                        </p:attrNameLst>
                                      </p:cBhvr>
                                      <p:to>
                                        <p:strVal val="hidden"/>
                                      </p:to>
                                    </p:se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par>
                          <p:cTn fill="hold">
                            <p:stCondLst>
                              <p:cond delay="7000"/>
                            </p:stCondLst>
                            <p:childTnLst>
                              <p:par>
                                <p:cTn fill="hold" nodeType="afterEffect" presetClass="exit" presetID="10" presetSubtype="0">
                                  <p:stCondLst>
                                    <p:cond delay="0"/>
                                  </p:stCondLst>
                                  <p:childTnLst>
                                    <p:animEffect filter="fade" transition="out">
                                      <p:cBhvr>
                                        <p:cTn dur="1000"/>
                                        <p:tgtEl>
                                          <p:spTgt spid="227"/>
                                        </p:tgtEl>
                                      </p:cBhvr>
                                    </p:animEffect>
                                    <p:set>
                                      <p:cBhvr>
                                        <p:cTn dur="1" fill="hold">
                                          <p:stCondLst>
                                            <p:cond delay="1000"/>
                                          </p:stCondLst>
                                        </p:cTn>
                                        <p:tgtEl>
                                          <p:spTgt spid="2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pic>
        <p:nvPicPr>
          <p:cNvPr descr="wave_pattern.png" id="233" name="Shape 233"/>
          <p:cNvPicPr preferRelativeResize="0"/>
          <p:nvPr/>
        </p:nvPicPr>
        <p:blipFill>
          <a:blip r:embed="rId3">
            <a:alphaModFix/>
          </a:blip>
          <a:stretch>
            <a:fillRect/>
          </a:stretch>
        </p:blipFill>
        <p:spPr>
          <a:xfrm>
            <a:off x="1912473" y="-1"/>
            <a:ext cx="5319048"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pic>
        <p:nvPicPr>
          <p:cNvPr descr="blank_pattern.png" id="238" name="Shape 238"/>
          <p:cNvPicPr preferRelativeResize="0"/>
          <p:nvPr/>
        </p:nvPicPr>
        <p:blipFill>
          <a:blip r:embed="rId3">
            <a:alphaModFix/>
          </a:blip>
          <a:stretch>
            <a:fillRect/>
          </a:stretch>
        </p:blipFill>
        <p:spPr>
          <a:xfrm>
            <a:off x="1983002" y="0"/>
            <a:ext cx="5178007" cy="5143500"/>
          </a:xfrm>
          <a:prstGeom prst="rect">
            <a:avLst/>
          </a:prstGeom>
          <a:noFill/>
          <a:ln>
            <a:noFill/>
          </a:ln>
        </p:spPr>
      </p:pic>
      <p:pic>
        <p:nvPicPr>
          <p:cNvPr descr="eyeballs.png" id="239" name="Shape 239"/>
          <p:cNvPicPr preferRelativeResize="0"/>
          <p:nvPr/>
        </p:nvPicPr>
        <p:blipFill>
          <a:blip r:embed="rId4">
            <a:alphaModFix/>
          </a:blip>
          <a:stretch>
            <a:fillRect/>
          </a:stretch>
        </p:blipFill>
        <p:spPr>
          <a:xfrm>
            <a:off x="3421200" y="128025"/>
            <a:ext cx="952500" cy="952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pic>
        <p:nvPicPr>
          <p:cNvPr descr="particle_pattern.png" id="244" name="Shape 244"/>
          <p:cNvPicPr preferRelativeResize="0"/>
          <p:nvPr/>
        </p:nvPicPr>
        <p:blipFill>
          <a:blip r:embed="rId3">
            <a:alphaModFix/>
          </a:blip>
          <a:stretch>
            <a:fillRect/>
          </a:stretch>
        </p:blipFill>
        <p:spPr>
          <a:xfrm>
            <a:off x="2122699" y="-1"/>
            <a:ext cx="4898574" cy="5143500"/>
          </a:xfrm>
          <a:prstGeom prst="rect">
            <a:avLst/>
          </a:prstGeom>
          <a:noFill/>
          <a:ln>
            <a:noFill/>
          </a:ln>
        </p:spPr>
      </p:pic>
      <p:pic>
        <p:nvPicPr>
          <p:cNvPr descr="eyeballs.png" id="245" name="Shape 245"/>
          <p:cNvPicPr preferRelativeResize="0"/>
          <p:nvPr/>
        </p:nvPicPr>
        <p:blipFill>
          <a:blip r:embed="rId4">
            <a:alphaModFix/>
          </a:blip>
          <a:stretch>
            <a:fillRect/>
          </a:stretch>
        </p:blipFill>
        <p:spPr>
          <a:xfrm>
            <a:off x="3421200" y="128025"/>
            <a:ext cx="952500" cy="95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 name="Shape 37"/>
        <p:cNvGrpSpPr/>
        <p:nvPr/>
      </p:nvGrpSpPr>
      <p:grpSpPr>
        <a:xfrm>
          <a:off x="0" y="0"/>
          <a:ext cx="0" cy="0"/>
          <a:chOff x="0" y="0"/>
          <a:chExt cx="0" cy="0"/>
        </a:xfrm>
      </p:grpSpPr>
      <p:pic>
        <p:nvPicPr>
          <p:cNvPr descr="quantum_break.jpg" id="38" name="Shape 38"/>
          <p:cNvPicPr preferRelativeResize="0"/>
          <p:nvPr/>
        </p:nvPicPr>
        <p:blipFill>
          <a:blip r:embed="rId3">
            <a:alphaModFix/>
          </a:blip>
          <a:stretch>
            <a:fillRect/>
          </a:stretch>
        </p:blipFill>
        <p:spPr>
          <a:xfrm>
            <a:off x="3564950" y="134875"/>
            <a:ext cx="3920400" cy="1960200"/>
          </a:xfrm>
          <a:prstGeom prst="rect">
            <a:avLst/>
          </a:prstGeom>
          <a:noFill/>
          <a:ln>
            <a:noFill/>
          </a:ln>
        </p:spPr>
      </p:pic>
      <p:pic>
        <p:nvPicPr>
          <p:cNvPr descr="bioshock-infinite.png" id="39" name="Shape 39"/>
          <p:cNvPicPr preferRelativeResize="0"/>
          <p:nvPr/>
        </p:nvPicPr>
        <p:blipFill>
          <a:blip r:embed="rId4">
            <a:alphaModFix/>
          </a:blip>
          <a:stretch>
            <a:fillRect/>
          </a:stretch>
        </p:blipFill>
        <p:spPr>
          <a:xfrm>
            <a:off x="97600" y="80924"/>
            <a:ext cx="4254599" cy="2257150"/>
          </a:xfrm>
          <a:prstGeom prst="rect">
            <a:avLst/>
          </a:prstGeom>
          <a:noFill/>
          <a:ln>
            <a:noFill/>
          </a:ln>
        </p:spPr>
      </p:pic>
      <p:pic>
        <p:nvPicPr>
          <p:cNvPr descr="chrono-cross.png" id="40" name="Shape 40"/>
          <p:cNvPicPr preferRelativeResize="0"/>
          <p:nvPr/>
        </p:nvPicPr>
        <p:blipFill>
          <a:blip r:embed="rId5">
            <a:alphaModFix/>
          </a:blip>
          <a:stretch>
            <a:fillRect/>
          </a:stretch>
        </p:blipFill>
        <p:spPr>
          <a:xfrm>
            <a:off x="6558962" y="609512"/>
            <a:ext cx="2381250" cy="1781175"/>
          </a:xfrm>
          <a:prstGeom prst="rect">
            <a:avLst/>
          </a:prstGeom>
          <a:noFill/>
          <a:ln>
            <a:noFill/>
          </a:ln>
        </p:spPr>
      </p:pic>
      <p:pic>
        <p:nvPicPr>
          <p:cNvPr descr="halflife-xen.jpg" id="41" name="Shape 41"/>
          <p:cNvPicPr preferRelativeResize="0"/>
          <p:nvPr/>
        </p:nvPicPr>
        <p:blipFill>
          <a:blip r:embed="rId6">
            <a:alphaModFix/>
          </a:blip>
          <a:stretch>
            <a:fillRect/>
          </a:stretch>
        </p:blipFill>
        <p:spPr>
          <a:xfrm>
            <a:off x="140550" y="2517821"/>
            <a:ext cx="3332350" cy="2079399"/>
          </a:xfrm>
          <a:prstGeom prst="rect">
            <a:avLst/>
          </a:prstGeom>
          <a:noFill/>
          <a:ln>
            <a:noFill/>
          </a:ln>
        </p:spPr>
      </p:pic>
      <p:pic>
        <p:nvPicPr>
          <p:cNvPr descr="kingdom-hearts.png" id="42" name="Shape 42"/>
          <p:cNvPicPr preferRelativeResize="0"/>
          <p:nvPr/>
        </p:nvPicPr>
        <p:blipFill>
          <a:blip r:embed="rId7">
            <a:alphaModFix/>
          </a:blip>
          <a:stretch>
            <a:fillRect/>
          </a:stretch>
        </p:blipFill>
        <p:spPr>
          <a:xfrm>
            <a:off x="1943148" y="3190576"/>
            <a:ext cx="3332348" cy="1875172"/>
          </a:xfrm>
          <a:prstGeom prst="rect">
            <a:avLst/>
          </a:prstGeom>
          <a:noFill/>
          <a:ln>
            <a:noFill/>
          </a:ln>
        </p:spPr>
      </p:pic>
      <p:pic>
        <p:nvPicPr>
          <p:cNvPr descr="dark_samus_metroid2.png" id="43" name="Shape 43"/>
          <p:cNvPicPr preferRelativeResize="0"/>
          <p:nvPr/>
        </p:nvPicPr>
        <p:blipFill>
          <a:blip r:embed="rId8">
            <a:alphaModFix/>
          </a:blip>
          <a:stretch>
            <a:fillRect/>
          </a:stretch>
        </p:blipFill>
        <p:spPr>
          <a:xfrm>
            <a:off x="4994238" y="2597224"/>
            <a:ext cx="3966687" cy="2257150"/>
          </a:xfrm>
          <a:prstGeom prst="rect">
            <a:avLst/>
          </a:prstGeom>
          <a:noFill/>
          <a:ln>
            <a:noFill/>
          </a:ln>
        </p:spPr>
      </p:pic>
      <p:pic>
        <p:nvPicPr>
          <p:cNvPr descr="dr_who.png" id="44" name="Shape 44"/>
          <p:cNvPicPr preferRelativeResize="0"/>
          <p:nvPr/>
        </p:nvPicPr>
        <p:blipFill>
          <a:blip r:embed="rId9">
            <a:alphaModFix/>
          </a:blip>
          <a:stretch>
            <a:fillRect/>
          </a:stretch>
        </p:blipFill>
        <p:spPr>
          <a:xfrm>
            <a:off x="4272747" y="511997"/>
            <a:ext cx="3975075" cy="2215550"/>
          </a:xfrm>
          <a:prstGeom prst="rect">
            <a:avLst/>
          </a:prstGeom>
          <a:noFill/>
          <a:ln>
            <a:noFill/>
          </a:ln>
        </p:spPr>
      </p:pic>
      <p:pic>
        <p:nvPicPr>
          <p:cNvPr descr="stranger_things.png" id="45" name="Shape 45"/>
          <p:cNvPicPr preferRelativeResize="0"/>
          <p:nvPr/>
        </p:nvPicPr>
        <p:blipFill>
          <a:blip r:embed="rId10">
            <a:alphaModFix/>
          </a:blip>
          <a:stretch>
            <a:fillRect/>
          </a:stretch>
        </p:blipFill>
        <p:spPr>
          <a:xfrm>
            <a:off x="4213373" y="2902324"/>
            <a:ext cx="4093850" cy="2079399"/>
          </a:xfrm>
          <a:prstGeom prst="rect">
            <a:avLst/>
          </a:prstGeom>
          <a:noFill/>
          <a:ln>
            <a:noFill/>
          </a:ln>
        </p:spPr>
      </p:pic>
      <p:pic>
        <p:nvPicPr>
          <p:cNvPr descr="source-code-movie1.jpg" id="46" name="Shape 46"/>
          <p:cNvPicPr preferRelativeResize="0"/>
          <p:nvPr/>
        </p:nvPicPr>
        <p:blipFill>
          <a:blip r:embed="rId11">
            <a:alphaModFix/>
          </a:blip>
          <a:stretch>
            <a:fillRect/>
          </a:stretch>
        </p:blipFill>
        <p:spPr>
          <a:xfrm>
            <a:off x="881250" y="1742899"/>
            <a:ext cx="3730680" cy="2079400"/>
          </a:xfrm>
          <a:prstGeom prst="rect">
            <a:avLst/>
          </a:prstGeom>
          <a:noFill/>
          <a:ln>
            <a:noFill/>
          </a:ln>
        </p:spPr>
      </p:pic>
      <p:pic>
        <p:nvPicPr>
          <p:cNvPr descr="penny-arcade.png" id="47" name="Shape 47"/>
          <p:cNvPicPr preferRelativeResize="0"/>
          <p:nvPr/>
        </p:nvPicPr>
        <p:blipFill>
          <a:blip r:embed="rId12">
            <a:alphaModFix/>
          </a:blip>
          <a:stretch>
            <a:fillRect/>
          </a:stretch>
        </p:blipFill>
        <p:spPr>
          <a:xfrm>
            <a:off x="5275497" y="881224"/>
            <a:ext cx="2328499" cy="3381050"/>
          </a:xfrm>
          <a:prstGeom prst="rect">
            <a:avLst/>
          </a:prstGeom>
          <a:noFill/>
          <a:ln>
            <a:noFill/>
          </a:ln>
        </p:spPr>
      </p:pic>
      <p:pic>
        <p:nvPicPr>
          <p:cNvPr descr="xkcd_parallel_universe.jpg" id="48" name="Shape 48"/>
          <p:cNvPicPr preferRelativeResize="0"/>
          <p:nvPr/>
        </p:nvPicPr>
        <p:blipFill>
          <a:blip r:embed="rId13">
            <a:alphaModFix/>
          </a:blip>
          <a:stretch>
            <a:fillRect/>
          </a:stretch>
        </p:blipFill>
        <p:spPr>
          <a:xfrm>
            <a:off x="881250" y="886518"/>
            <a:ext cx="3203500" cy="34469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
                                        </p:tgtEl>
                                        <p:attrNameLst>
                                          <p:attrName>style.visibility</p:attrName>
                                        </p:attrNameLst>
                                      </p:cBhvr>
                                      <p:to>
                                        <p:strVal val="visible"/>
                                      </p:to>
                                    </p:set>
                                    <p:animEffect filter="fade" transition="in">
                                      <p:cBhvr>
                                        <p:cTn dur="1000"/>
                                        <p:tgtEl>
                                          <p:spTgt spid="44"/>
                                        </p:tgtEl>
                                      </p:cBhvr>
                                    </p:animEffect>
                                  </p:childTnLst>
                                </p:cTn>
                              </p:par>
                              <p:par>
                                <p:cTn fill="hold" nodeType="withEffect" presetClass="entr" presetID="10" presetSubtype="0">
                                  <p:stCondLst>
                                    <p:cond delay="0"/>
                                  </p:stCondLst>
                                  <p:childTnLst>
                                    <p:set>
                                      <p:cBhvr>
                                        <p:cTn dur="1" fill="hold">
                                          <p:stCondLst>
                                            <p:cond delay="0"/>
                                          </p:stCondLst>
                                        </p:cTn>
                                        <p:tgtEl>
                                          <p:spTgt spid="45"/>
                                        </p:tgtEl>
                                        <p:attrNameLst>
                                          <p:attrName>style.visibility</p:attrName>
                                        </p:attrNameLst>
                                      </p:cBhvr>
                                      <p:to>
                                        <p:strVal val="visible"/>
                                      </p:to>
                                    </p:set>
                                    <p:animEffect filter="fade" transition="in">
                                      <p:cBhvr>
                                        <p:cTn dur="1000"/>
                                        <p:tgtEl>
                                          <p:spTgt spid="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
                                        </p:tgtEl>
                                        <p:attrNameLst>
                                          <p:attrName>style.visibility</p:attrName>
                                        </p:attrNameLst>
                                      </p:cBhvr>
                                      <p:to>
                                        <p:strVal val="visible"/>
                                      </p:to>
                                    </p:set>
                                    <p:animEffect filter="fade" transition="in">
                                      <p:cBhvr>
                                        <p:cTn dur="1000"/>
                                        <p:tgtEl>
                                          <p:spTgt spid="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
                                        </p:tgtEl>
                                        <p:attrNameLst>
                                          <p:attrName>style.visibility</p:attrName>
                                        </p:attrNameLst>
                                      </p:cBhvr>
                                      <p:to>
                                        <p:strVal val="visible"/>
                                      </p:to>
                                    </p:set>
                                    <p:animEffect filter="fade" transition="in">
                                      <p:cBhvr>
                                        <p:cTn dur="1000"/>
                                        <p:tgtEl>
                                          <p:spTgt spid="47"/>
                                        </p:tgtEl>
                                      </p:cBhvr>
                                    </p:animEffect>
                                  </p:childTnLst>
                                </p:cTn>
                              </p:par>
                              <p:par>
                                <p:cTn fill="hold" nodeType="withEffect" presetClass="entr" presetID="10" presetSubtype="0">
                                  <p:stCondLst>
                                    <p:cond delay="0"/>
                                  </p:stCondLst>
                                  <p:childTnLst>
                                    <p:set>
                                      <p:cBhvr>
                                        <p:cTn dur="1" fill="hold">
                                          <p:stCondLst>
                                            <p:cond delay="0"/>
                                          </p:stCondLst>
                                        </p:cTn>
                                        <p:tgtEl>
                                          <p:spTgt spid="48"/>
                                        </p:tgtEl>
                                        <p:attrNameLst>
                                          <p:attrName>style.visibility</p:attrName>
                                        </p:attrNameLst>
                                      </p:cBhvr>
                                      <p:to>
                                        <p:strVal val="visible"/>
                                      </p:to>
                                    </p:set>
                                    <p:animEffect filter="fade" transition="in">
                                      <p:cBhvr>
                                        <p:cTn dur="1000"/>
                                        <p:tgtEl>
                                          <p:spTgt spid="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pic>
        <p:nvPicPr>
          <p:cNvPr descr="blank_pattern.png" id="250" name="Shape 250"/>
          <p:cNvPicPr preferRelativeResize="0"/>
          <p:nvPr/>
        </p:nvPicPr>
        <p:blipFill>
          <a:blip r:embed="rId3">
            <a:alphaModFix/>
          </a:blip>
          <a:stretch>
            <a:fillRect/>
          </a:stretch>
        </p:blipFill>
        <p:spPr>
          <a:xfrm>
            <a:off x="1983002" y="0"/>
            <a:ext cx="5142650" cy="5108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pic>
        <p:nvPicPr>
          <p:cNvPr descr="wave_pattern.png" id="255" name="Shape 255"/>
          <p:cNvPicPr preferRelativeResize="0"/>
          <p:nvPr/>
        </p:nvPicPr>
        <p:blipFill>
          <a:blip r:embed="rId3">
            <a:alphaModFix/>
          </a:blip>
          <a:stretch>
            <a:fillRect/>
          </a:stretch>
        </p:blipFill>
        <p:spPr>
          <a:xfrm>
            <a:off x="1912473" y="-1"/>
            <a:ext cx="5319048"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pic>
        <p:nvPicPr>
          <p:cNvPr descr="particle_pattern.png" id="260" name="Shape 260"/>
          <p:cNvPicPr preferRelativeResize="0"/>
          <p:nvPr/>
        </p:nvPicPr>
        <p:blipFill>
          <a:blip r:embed="rId3">
            <a:alphaModFix/>
          </a:blip>
          <a:stretch>
            <a:fillRect/>
          </a:stretch>
        </p:blipFill>
        <p:spPr>
          <a:xfrm>
            <a:off x="2122699" y="-1"/>
            <a:ext cx="4898574" cy="5143500"/>
          </a:xfrm>
          <a:prstGeom prst="rect">
            <a:avLst/>
          </a:prstGeom>
          <a:noFill/>
          <a:ln>
            <a:noFill/>
          </a:ln>
        </p:spPr>
      </p:pic>
      <p:pic>
        <p:nvPicPr>
          <p:cNvPr descr="eyeballs.png" id="261" name="Shape 261"/>
          <p:cNvPicPr preferRelativeResize="0"/>
          <p:nvPr/>
        </p:nvPicPr>
        <p:blipFill>
          <a:blip r:embed="rId4">
            <a:alphaModFix/>
          </a:blip>
          <a:stretch>
            <a:fillRect/>
          </a:stretch>
        </p:blipFill>
        <p:spPr>
          <a:xfrm>
            <a:off x="3421200" y="128025"/>
            <a:ext cx="952500" cy="952500"/>
          </a:xfrm>
          <a:prstGeom prst="rect">
            <a:avLst/>
          </a:prstGeom>
          <a:noFill/>
          <a:ln>
            <a:noFill/>
          </a:ln>
        </p:spPr>
      </p:pic>
      <p:pic>
        <p:nvPicPr>
          <p:cNvPr descr="polarization_instrument_bw.jpg" id="262" name="Shape 262"/>
          <p:cNvPicPr preferRelativeResize="0"/>
          <p:nvPr/>
        </p:nvPicPr>
        <p:blipFill>
          <a:blip r:embed="rId5">
            <a:alphaModFix/>
          </a:blip>
          <a:stretch>
            <a:fillRect/>
          </a:stretch>
        </p:blipFill>
        <p:spPr>
          <a:xfrm>
            <a:off x="3311286" y="210087"/>
            <a:ext cx="1172324" cy="788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pic>
        <p:nvPicPr>
          <p:cNvPr descr="delayed_choice_quantum_eraser_double_slit.png" id="267" name="Shape 267"/>
          <p:cNvPicPr preferRelativeResize="0"/>
          <p:nvPr/>
        </p:nvPicPr>
        <p:blipFill>
          <a:blip r:embed="rId3">
            <a:alphaModFix/>
          </a:blip>
          <a:stretch>
            <a:fillRect/>
          </a:stretch>
        </p:blipFill>
        <p:spPr>
          <a:xfrm>
            <a:off x="886400" y="268250"/>
            <a:ext cx="7383625" cy="4614775"/>
          </a:xfrm>
          <a:prstGeom prst="rect">
            <a:avLst/>
          </a:prstGeom>
          <a:noFill/>
          <a:ln>
            <a:noFill/>
          </a:ln>
        </p:spPr>
      </p:pic>
      <p:sp>
        <p:nvSpPr>
          <p:cNvPr id="268" name="Shape 268"/>
          <p:cNvSpPr/>
          <p:nvPr/>
        </p:nvSpPr>
        <p:spPr>
          <a:xfrm>
            <a:off x="1913425" y="1772325"/>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solidFill>
                <a:srgbClr val="FFFF00"/>
              </a:solidFill>
            </a:endParaRPr>
          </a:p>
        </p:txBody>
      </p:sp>
      <p:sp>
        <p:nvSpPr>
          <p:cNvPr id="269" name="Shape 269"/>
          <p:cNvSpPr/>
          <p:nvPr/>
        </p:nvSpPr>
        <p:spPr>
          <a:xfrm>
            <a:off x="1913425" y="2018475"/>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70" name="Shape 270"/>
          <p:cNvSpPr txBox="1"/>
          <p:nvPr/>
        </p:nvSpPr>
        <p:spPr>
          <a:xfrm>
            <a:off x="1589725" y="1772325"/>
            <a:ext cx="323700" cy="368700"/>
          </a:xfrm>
          <a:prstGeom prst="rect">
            <a:avLst/>
          </a:prstGeom>
          <a:noFill/>
          <a:ln>
            <a:noFill/>
          </a:ln>
        </p:spPr>
        <p:txBody>
          <a:bodyPr anchorCtr="0" anchor="t" bIns="91425" lIns="91425" rIns="91425" tIns="91425">
            <a:noAutofit/>
          </a:bodyPr>
          <a:lstStyle/>
          <a:p>
            <a:pPr lvl="0">
              <a:spcBef>
                <a:spcPts val="0"/>
              </a:spcBef>
              <a:buNone/>
            </a:pPr>
            <a:r>
              <a:rPr b="1" lang="en">
                <a:solidFill>
                  <a:srgbClr val="666666"/>
                </a:solidFill>
              </a:rPr>
              <a:t>A</a:t>
            </a:r>
          </a:p>
        </p:txBody>
      </p:sp>
      <p:sp>
        <p:nvSpPr>
          <p:cNvPr id="271" name="Shape 271"/>
          <p:cNvSpPr txBox="1"/>
          <p:nvPr/>
        </p:nvSpPr>
        <p:spPr>
          <a:xfrm>
            <a:off x="1589725" y="2527175"/>
            <a:ext cx="323700" cy="3687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666666"/>
                </a:solidFill>
              </a:rPr>
              <a:t>B</a:t>
            </a:r>
          </a:p>
        </p:txBody>
      </p:sp>
      <p:sp>
        <p:nvSpPr>
          <p:cNvPr id="272" name="Shape 272"/>
          <p:cNvSpPr/>
          <p:nvPr/>
        </p:nvSpPr>
        <p:spPr>
          <a:xfrm>
            <a:off x="3272175" y="2213825"/>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73" name="Shape 273"/>
          <p:cNvSpPr/>
          <p:nvPr/>
        </p:nvSpPr>
        <p:spPr>
          <a:xfrm>
            <a:off x="2774150" y="2142025"/>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74" name="Shape 274"/>
          <p:cNvSpPr/>
          <p:nvPr/>
        </p:nvSpPr>
        <p:spPr>
          <a:xfrm>
            <a:off x="2331975" y="2069975"/>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75" name="Shape 275"/>
          <p:cNvSpPr/>
          <p:nvPr/>
        </p:nvSpPr>
        <p:spPr>
          <a:xfrm>
            <a:off x="3800200" y="2306100"/>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76" name="Shape 276"/>
          <p:cNvSpPr/>
          <p:nvPr/>
        </p:nvSpPr>
        <p:spPr>
          <a:xfrm>
            <a:off x="4328250" y="2394125"/>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77" name="Shape 277"/>
          <p:cNvSpPr/>
          <p:nvPr/>
        </p:nvSpPr>
        <p:spPr>
          <a:xfrm>
            <a:off x="2269725" y="1505450"/>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78" name="Shape 278"/>
          <p:cNvSpPr/>
          <p:nvPr/>
        </p:nvSpPr>
        <p:spPr>
          <a:xfrm>
            <a:off x="2679725" y="1207125"/>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79" name="Shape 279"/>
          <p:cNvSpPr/>
          <p:nvPr/>
        </p:nvSpPr>
        <p:spPr>
          <a:xfrm>
            <a:off x="3111175" y="876550"/>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80" name="Shape 280"/>
          <p:cNvSpPr/>
          <p:nvPr/>
        </p:nvSpPr>
        <p:spPr>
          <a:xfrm>
            <a:off x="3531875" y="578200"/>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81" name="Shape 281"/>
          <p:cNvSpPr/>
          <p:nvPr/>
        </p:nvSpPr>
        <p:spPr>
          <a:xfrm>
            <a:off x="4650200" y="2458500"/>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82" name="Shape 282"/>
          <p:cNvSpPr/>
          <p:nvPr/>
        </p:nvSpPr>
        <p:spPr>
          <a:xfrm>
            <a:off x="4738175" y="1881100"/>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83" name="Shape 283"/>
          <p:cNvSpPr/>
          <p:nvPr/>
        </p:nvSpPr>
        <p:spPr>
          <a:xfrm>
            <a:off x="7080000" y="2795500"/>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84" name="Shape 284"/>
          <p:cNvSpPr/>
          <p:nvPr/>
        </p:nvSpPr>
        <p:spPr>
          <a:xfrm>
            <a:off x="5214675" y="2561550"/>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85" name="Shape 285"/>
          <p:cNvSpPr/>
          <p:nvPr/>
        </p:nvSpPr>
        <p:spPr>
          <a:xfrm>
            <a:off x="5850050" y="2658750"/>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86" name="Shape 286"/>
          <p:cNvSpPr/>
          <p:nvPr/>
        </p:nvSpPr>
        <p:spPr>
          <a:xfrm>
            <a:off x="6485400" y="2738825"/>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87" name="Shape 287"/>
          <p:cNvSpPr/>
          <p:nvPr/>
        </p:nvSpPr>
        <p:spPr>
          <a:xfrm>
            <a:off x="4817600" y="1391700"/>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 name="Shape 291"/>
        <p:cNvGrpSpPr/>
        <p:nvPr/>
      </p:nvGrpSpPr>
      <p:grpSpPr>
        <a:xfrm>
          <a:off x="0" y="0"/>
          <a:ext cx="0" cy="0"/>
          <a:chOff x="0" y="0"/>
          <a:chExt cx="0" cy="0"/>
        </a:xfrm>
      </p:grpSpPr>
      <p:pic>
        <p:nvPicPr>
          <p:cNvPr descr="buckball_tranparent.png" id="292" name="Shape 292"/>
          <p:cNvPicPr preferRelativeResize="0"/>
          <p:nvPr/>
        </p:nvPicPr>
        <p:blipFill>
          <a:blip r:embed="rId3">
            <a:alphaModFix/>
          </a:blip>
          <a:stretch>
            <a:fillRect/>
          </a:stretch>
        </p:blipFill>
        <p:spPr>
          <a:xfrm>
            <a:off x="1210762" y="2111300"/>
            <a:ext cx="2638425" cy="2647950"/>
          </a:xfrm>
          <a:prstGeom prst="rect">
            <a:avLst/>
          </a:prstGeom>
          <a:noFill/>
          <a:ln>
            <a:noFill/>
          </a:ln>
        </p:spPr>
      </p:pic>
      <p:pic>
        <p:nvPicPr>
          <p:cNvPr descr="electron_interference.png" id="293" name="Shape 293"/>
          <p:cNvPicPr preferRelativeResize="0"/>
          <p:nvPr/>
        </p:nvPicPr>
        <p:blipFill>
          <a:blip r:embed="rId4">
            <a:alphaModFix/>
          </a:blip>
          <a:stretch>
            <a:fillRect/>
          </a:stretch>
        </p:blipFill>
        <p:spPr>
          <a:xfrm>
            <a:off x="5369925" y="613370"/>
            <a:ext cx="3126849" cy="1771874"/>
          </a:xfrm>
          <a:prstGeom prst="rect">
            <a:avLst/>
          </a:prstGeom>
          <a:noFill/>
          <a:ln>
            <a:noFill/>
          </a:ln>
        </p:spPr>
      </p:pic>
      <p:pic>
        <p:nvPicPr>
          <p:cNvPr descr="laser_interference.png" id="294" name="Shape 294"/>
          <p:cNvPicPr preferRelativeResize="0"/>
          <p:nvPr/>
        </p:nvPicPr>
        <p:blipFill>
          <a:blip r:embed="rId5">
            <a:alphaModFix/>
          </a:blip>
          <a:stretch>
            <a:fillRect/>
          </a:stretch>
        </p:blipFill>
        <p:spPr>
          <a:xfrm>
            <a:off x="576450" y="364650"/>
            <a:ext cx="4298800" cy="1182675"/>
          </a:xfrm>
          <a:prstGeom prst="rect">
            <a:avLst/>
          </a:prstGeom>
          <a:noFill/>
          <a:ln>
            <a:noFill/>
          </a:ln>
        </p:spPr>
      </p:pic>
      <p:pic>
        <p:nvPicPr>
          <p:cNvPr descr="shrodingers_cat.png" id="295" name="Shape 295"/>
          <p:cNvPicPr preferRelativeResize="0"/>
          <p:nvPr/>
        </p:nvPicPr>
        <p:blipFill>
          <a:blip r:embed="rId6">
            <a:alphaModFix/>
          </a:blip>
          <a:stretch>
            <a:fillRect/>
          </a:stretch>
        </p:blipFill>
        <p:spPr>
          <a:xfrm>
            <a:off x="4875250" y="2822525"/>
            <a:ext cx="3221238" cy="1882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pic>
        <p:nvPicPr>
          <p:cNvPr descr="Hugh-Everett.jpg" id="300" name="Shape 300"/>
          <p:cNvPicPr preferRelativeResize="0"/>
          <p:nvPr/>
        </p:nvPicPr>
        <p:blipFill>
          <a:blip r:embed="rId3">
            <a:alphaModFix/>
          </a:blip>
          <a:stretch>
            <a:fillRect/>
          </a:stretch>
        </p:blipFill>
        <p:spPr>
          <a:xfrm>
            <a:off x="444600" y="809625"/>
            <a:ext cx="2571750" cy="3524250"/>
          </a:xfrm>
          <a:prstGeom prst="rect">
            <a:avLst/>
          </a:prstGeom>
          <a:noFill/>
          <a:ln>
            <a:noFill/>
          </a:ln>
        </p:spPr>
      </p:pic>
      <p:sp>
        <p:nvSpPr>
          <p:cNvPr id="301" name="Shape 301"/>
          <p:cNvSpPr txBox="1"/>
          <p:nvPr/>
        </p:nvSpPr>
        <p:spPr>
          <a:xfrm>
            <a:off x="5691287" y="809625"/>
            <a:ext cx="810600" cy="500400"/>
          </a:xfrm>
          <a:prstGeom prst="rect">
            <a:avLst/>
          </a:prstGeom>
          <a:noFill/>
          <a:ln>
            <a:noFill/>
          </a:ln>
        </p:spPr>
        <p:txBody>
          <a:bodyPr anchorCtr="0" anchor="t" bIns="91425" lIns="91425" rIns="91425" tIns="91425">
            <a:noAutofit/>
          </a:bodyPr>
          <a:lstStyle/>
          <a:p>
            <a:pPr lvl="0">
              <a:spcBef>
                <a:spcPts val="0"/>
              </a:spcBef>
              <a:buNone/>
            </a:pPr>
            <a:r>
              <a:rPr lang="en" sz="1800">
                <a:solidFill>
                  <a:srgbClr val="EFEFEF"/>
                </a:solidFill>
              </a:rPr>
              <a:t>1956</a:t>
            </a:r>
          </a:p>
        </p:txBody>
      </p:sp>
      <p:pic>
        <p:nvPicPr>
          <p:cNvPr descr="Screen Shot 2016-08-15 at 8.22.25 PM.png" id="302" name="Shape 302"/>
          <p:cNvPicPr preferRelativeResize="0"/>
          <p:nvPr/>
        </p:nvPicPr>
        <p:blipFill>
          <a:blip r:embed="rId4">
            <a:alphaModFix/>
          </a:blip>
          <a:stretch>
            <a:fillRect/>
          </a:stretch>
        </p:blipFill>
        <p:spPr>
          <a:xfrm>
            <a:off x="3337125" y="2441650"/>
            <a:ext cx="5518925" cy="1711949"/>
          </a:xfrm>
          <a:prstGeom prst="rect">
            <a:avLst/>
          </a:prstGeom>
          <a:noFill/>
          <a:ln>
            <a:noFill/>
          </a:ln>
        </p:spPr>
      </p:pic>
      <p:sp>
        <p:nvSpPr>
          <p:cNvPr id="303" name="Shape 303"/>
          <p:cNvSpPr txBox="1"/>
          <p:nvPr/>
        </p:nvSpPr>
        <p:spPr>
          <a:xfrm>
            <a:off x="4600637" y="1625637"/>
            <a:ext cx="2991900" cy="500400"/>
          </a:xfrm>
          <a:prstGeom prst="rect">
            <a:avLst/>
          </a:prstGeom>
          <a:noFill/>
          <a:ln>
            <a:noFill/>
          </a:ln>
        </p:spPr>
        <p:txBody>
          <a:bodyPr anchorCtr="0" anchor="t" bIns="91425" lIns="91425" rIns="91425" tIns="91425">
            <a:noAutofit/>
          </a:bodyPr>
          <a:lstStyle/>
          <a:p>
            <a:pPr lvl="0">
              <a:spcBef>
                <a:spcPts val="0"/>
              </a:spcBef>
              <a:buNone/>
            </a:pPr>
            <a:r>
              <a:rPr lang="en" sz="1800">
                <a:solidFill>
                  <a:srgbClr val="00FF00"/>
                </a:solidFill>
              </a:rPr>
              <a:t>Relative-State Formulation</a:t>
            </a:r>
          </a:p>
        </p:txBody>
      </p:sp>
      <p:sp>
        <p:nvSpPr>
          <p:cNvPr id="304" name="Shape 304"/>
          <p:cNvSpPr txBox="1"/>
          <p:nvPr/>
        </p:nvSpPr>
        <p:spPr>
          <a:xfrm>
            <a:off x="4600637" y="1625637"/>
            <a:ext cx="2942100" cy="500400"/>
          </a:xfrm>
          <a:prstGeom prst="rect">
            <a:avLst/>
          </a:prstGeom>
          <a:noFill/>
          <a:ln>
            <a:noFill/>
          </a:ln>
        </p:spPr>
        <p:txBody>
          <a:bodyPr anchorCtr="0" anchor="t" bIns="91425" lIns="91425" rIns="91425" tIns="91425">
            <a:noAutofit/>
          </a:bodyPr>
          <a:lstStyle/>
          <a:p>
            <a:pPr lvl="0">
              <a:spcBef>
                <a:spcPts val="0"/>
              </a:spcBef>
              <a:buNone/>
            </a:pPr>
            <a:r>
              <a:rPr lang="en" sz="1800">
                <a:solidFill>
                  <a:srgbClr val="00FF00"/>
                </a:solidFill>
              </a:rPr>
              <a:t>Many-worlds Interpretation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xit" presetID="10" presetSubtype="0">
                                  <p:stCondLst>
                                    <p:cond delay="0"/>
                                  </p:stCondLst>
                                  <p:childTnLst>
                                    <p:animEffect filter="fade" transition="out">
                                      <p:cBhvr>
                                        <p:cTn dur="1000"/>
                                        <p:tgtEl>
                                          <p:spTgt spid="303"/>
                                        </p:tgtEl>
                                      </p:cBhvr>
                                    </p:animEffect>
                                    <p:set>
                                      <p:cBhvr>
                                        <p:cTn dur="1" fill="hold">
                                          <p:stCondLst>
                                            <p:cond delay="1000"/>
                                          </p:stCondLst>
                                        </p:cTn>
                                        <p:tgtEl>
                                          <p:spTgt spid="30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pic>
        <p:nvPicPr>
          <p:cNvPr descr="wave_pattern.png" id="309" name="Shape 309"/>
          <p:cNvPicPr preferRelativeResize="0"/>
          <p:nvPr/>
        </p:nvPicPr>
        <p:blipFill>
          <a:blip r:embed="rId3">
            <a:alphaModFix/>
          </a:blip>
          <a:stretch>
            <a:fillRect/>
          </a:stretch>
        </p:blipFill>
        <p:spPr>
          <a:xfrm>
            <a:off x="1912473" y="-1"/>
            <a:ext cx="5319048" cy="51434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pic>
        <p:nvPicPr>
          <p:cNvPr descr="many-worlds.jpg" id="314" name="Shape 314"/>
          <p:cNvPicPr preferRelativeResize="0"/>
          <p:nvPr/>
        </p:nvPicPr>
        <p:blipFill>
          <a:blip r:embed="rId3">
            <a:alphaModFix/>
          </a:blip>
          <a:stretch>
            <a:fillRect/>
          </a:stretch>
        </p:blipFill>
        <p:spPr>
          <a:xfrm>
            <a:off x="728349" y="359700"/>
            <a:ext cx="7741799" cy="4639950"/>
          </a:xfrm>
          <a:prstGeom prst="rect">
            <a:avLst/>
          </a:prstGeom>
          <a:noFill/>
          <a:ln>
            <a:noFill/>
          </a:ln>
        </p:spPr>
      </p:pic>
      <p:sp>
        <p:nvSpPr>
          <p:cNvPr id="315" name="Shape 315"/>
          <p:cNvSpPr txBox="1"/>
          <p:nvPr/>
        </p:nvSpPr>
        <p:spPr>
          <a:xfrm>
            <a:off x="6564225" y="4765950"/>
            <a:ext cx="2535900" cy="233700"/>
          </a:xfrm>
          <a:prstGeom prst="rect">
            <a:avLst/>
          </a:prstGeom>
          <a:noFill/>
          <a:ln>
            <a:noFill/>
          </a:ln>
        </p:spPr>
        <p:txBody>
          <a:bodyPr anchorCtr="0" anchor="t" bIns="91425" lIns="91425" rIns="91425" tIns="91425">
            <a:noAutofit/>
          </a:bodyPr>
          <a:lstStyle/>
          <a:p>
            <a:pPr lvl="0">
              <a:spcBef>
                <a:spcPts val="0"/>
              </a:spcBef>
              <a:buNone/>
            </a:pPr>
            <a:r>
              <a:rPr lang="en" sz="600">
                <a:solidFill>
                  <a:srgbClr val="999999"/>
                </a:solidFill>
                <a:latin typeface="Consolas"/>
                <a:ea typeface="Consolas"/>
                <a:cs typeface="Consolas"/>
                <a:sym typeface="Consolas"/>
              </a:rPr>
              <a:t>https://www.flickr.com/photos/chingster23/11937781733/</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pic>
        <p:nvPicPr>
          <p:cNvPr descr="cosmic_inflation.jpg" id="320" name="Shape 320"/>
          <p:cNvPicPr preferRelativeResize="0"/>
          <p:nvPr/>
        </p:nvPicPr>
        <p:blipFill>
          <a:blip r:embed="rId3">
            <a:alphaModFix/>
          </a:blip>
          <a:stretch>
            <a:fillRect/>
          </a:stretch>
        </p:blipFill>
        <p:spPr>
          <a:xfrm>
            <a:off x="397759" y="350975"/>
            <a:ext cx="6226325" cy="3506325"/>
          </a:xfrm>
          <a:prstGeom prst="rect">
            <a:avLst/>
          </a:prstGeom>
          <a:noFill/>
          <a:ln>
            <a:noFill/>
          </a:ln>
        </p:spPr>
      </p:pic>
      <p:pic>
        <p:nvPicPr>
          <p:cNvPr descr="string_theory2.jpg" id="321" name="Shape 321"/>
          <p:cNvPicPr preferRelativeResize="0"/>
          <p:nvPr/>
        </p:nvPicPr>
        <p:blipFill>
          <a:blip r:embed="rId4">
            <a:alphaModFix/>
          </a:blip>
          <a:stretch>
            <a:fillRect/>
          </a:stretch>
        </p:blipFill>
        <p:spPr>
          <a:xfrm>
            <a:off x="5543200" y="2048204"/>
            <a:ext cx="2981324" cy="2867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5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 name="Shape 325"/>
        <p:cNvGrpSpPr/>
        <p:nvPr/>
      </p:nvGrpSpPr>
      <p:grpSpPr>
        <a:xfrm>
          <a:off x="0" y="0"/>
          <a:ext cx="0" cy="0"/>
          <a:chOff x="0" y="0"/>
          <a:chExt cx="0" cy="0"/>
        </a:xfrm>
      </p:grpSpPr>
      <p:pic>
        <p:nvPicPr>
          <p:cNvPr descr="quantum_break.jpg" id="326" name="Shape 326"/>
          <p:cNvPicPr preferRelativeResize="0"/>
          <p:nvPr/>
        </p:nvPicPr>
        <p:blipFill>
          <a:blip r:embed="rId3">
            <a:alphaModFix/>
          </a:blip>
          <a:stretch>
            <a:fillRect/>
          </a:stretch>
        </p:blipFill>
        <p:spPr>
          <a:xfrm>
            <a:off x="3103800" y="293562"/>
            <a:ext cx="3920400" cy="1960200"/>
          </a:xfrm>
          <a:prstGeom prst="rect">
            <a:avLst/>
          </a:prstGeom>
          <a:noFill/>
          <a:ln>
            <a:noFill/>
          </a:ln>
        </p:spPr>
      </p:pic>
      <p:pic>
        <p:nvPicPr>
          <p:cNvPr descr="kingdom-hearts.png" id="327" name="Shape 327"/>
          <p:cNvPicPr preferRelativeResize="0"/>
          <p:nvPr/>
        </p:nvPicPr>
        <p:blipFill>
          <a:blip r:embed="rId4">
            <a:alphaModFix/>
          </a:blip>
          <a:stretch>
            <a:fillRect/>
          </a:stretch>
        </p:blipFill>
        <p:spPr>
          <a:xfrm>
            <a:off x="2483023" y="3123076"/>
            <a:ext cx="3332348" cy="1875172"/>
          </a:xfrm>
          <a:prstGeom prst="rect">
            <a:avLst/>
          </a:prstGeom>
          <a:noFill/>
          <a:ln>
            <a:noFill/>
          </a:ln>
        </p:spPr>
      </p:pic>
      <p:pic>
        <p:nvPicPr>
          <p:cNvPr descr="halflife-xen.jpg" id="328" name="Shape 328"/>
          <p:cNvPicPr preferRelativeResize="0"/>
          <p:nvPr/>
        </p:nvPicPr>
        <p:blipFill>
          <a:blip r:embed="rId5">
            <a:alphaModFix/>
          </a:blip>
          <a:stretch>
            <a:fillRect/>
          </a:stretch>
        </p:blipFill>
        <p:spPr>
          <a:xfrm>
            <a:off x="140550" y="2517821"/>
            <a:ext cx="3332350" cy="2079399"/>
          </a:xfrm>
          <a:prstGeom prst="rect">
            <a:avLst/>
          </a:prstGeom>
          <a:noFill/>
          <a:ln>
            <a:noFill/>
          </a:ln>
        </p:spPr>
      </p:pic>
      <p:pic>
        <p:nvPicPr>
          <p:cNvPr descr="bioshock-infinite.png" id="329" name="Shape 329"/>
          <p:cNvPicPr preferRelativeResize="0"/>
          <p:nvPr/>
        </p:nvPicPr>
        <p:blipFill>
          <a:blip r:embed="rId6">
            <a:alphaModFix/>
          </a:blip>
          <a:stretch>
            <a:fillRect/>
          </a:stretch>
        </p:blipFill>
        <p:spPr>
          <a:xfrm>
            <a:off x="97600" y="80924"/>
            <a:ext cx="4254599" cy="2257150"/>
          </a:xfrm>
          <a:prstGeom prst="rect">
            <a:avLst/>
          </a:prstGeom>
          <a:noFill/>
          <a:ln>
            <a:noFill/>
          </a:ln>
        </p:spPr>
      </p:pic>
      <p:pic>
        <p:nvPicPr>
          <p:cNvPr descr="chrono_cross_new-future.png" id="330" name="Shape 330"/>
          <p:cNvPicPr preferRelativeResize="0"/>
          <p:nvPr/>
        </p:nvPicPr>
        <p:blipFill>
          <a:blip r:embed="rId7">
            <a:alphaModFix/>
          </a:blip>
          <a:stretch>
            <a:fillRect/>
          </a:stretch>
        </p:blipFill>
        <p:spPr>
          <a:xfrm>
            <a:off x="6118824" y="140137"/>
            <a:ext cx="2914024" cy="2138724"/>
          </a:xfrm>
          <a:prstGeom prst="rect">
            <a:avLst/>
          </a:prstGeom>
          <a:noFill/>
          <a:ln>
            <a:noFill/>
          </a:ln>
        </p:spPr>
      </p:pic>
      <p:pic>
        <p:nvPicPr>
          <p:cNvPr descr="dark_samus_metroid2.png" id="331" name="Shape 331"/>
          <p:cNvPicPr preferRelativeResize="0"/>
          <p:nvPr/>
        </p:nvPicPr>
        <p:blipFill>
          <a:blip r:embed="rId8">
            <a:alphaModFix/>
          </a:blip>
          <a:stretch>
            <a:fillRect/>
          </a:stretch>
        </p:blipFill>
        <p:spPr>
          <a:xfrm>
            <a:off x="4994238" y="2597224"/>
            <a:ext cx="3966687" cy="225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5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5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 name="Shape 52"/>
        <p:cNvGrpSpPr/>
        <p:nvPr/>
      </p:nvGrpSpPr>
      <p:grpSpPr>
        <a:xfrm>
          <a:off x="0" y="0"/>
          <a:ext cx="0" cy="0"/>
          <a:chOff x="0" y="0"/>
          <a:chExt cx="0" cy="0"/>
        </a:xfrm>
      </p:grpSpPr>
      <p:pic>
        <p:nvPicPr>
          <p:cNvPr descr="trope.png" id="53" name="Shape 53"/>
          <p:cNvPicPr preferRelativeResize="0"/>
          <p:nvPr/>
        </p:nvPicPr>
        <p:blipFill>
          <a:blip r:embed="rId3">
            <a:alphaModFix/>
          </a:blip>
          <a:stretch>
            <a:fillRect/>
          </a:stretch>
        </p:blipFill>
        <p:spPr>
          <a:xfrm>
            <a:off x="128074" y="140874"/>
            <a:ext cx="6046359" cy="3019925"/>
          </a:xfrm>
          <a:prstGeom prst="rect">
            <a:avLst/>
          </a:prstGeom>
          <a:noFill/>
          <a:ln>
            <a:noFill/>
          </a:ln>
        </p:spPr>
      </p:pic>
      <p:pic>
        <p:nvPicPr>
          <p:cNvPr descr="Screen Shot 2016-08-15 at 8.08.37 PM.png" id="54" name="Shape 54"/>
          <p:cNvPicPr preferRelativeResize="0"/>
          <p:nvPr/>
        </p:nvPicPr>
        <p:blipFill>
          <a:blip r:embed="rId4">
            <a:alphaModFix/>
          </a:blip>
          <a:stretch>
            <a:fillRect/>
          </a:stretch>
        </p:blipFill>
        <p:spPr>
          <a:xfrm>
            <a:off x="3012375" y="1767400"/>
            <a:ext cx="5966976" cy="31872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 name="Shape 335"/>
        <p:cNvGrpSpPr/>
        <p:nvPr/>
      </p:nvGrpSpPr>
      <p:grpSpPr>
        <a:xfrm>
          <a:off x="0" y="0"/>
          <a:ext cx="0" cy="0"/>
          <a:chOff x="0" y="0"/>
          <a:chExt cx="0" cy="0"/>
        </a:xfrm>
      </p:grpSpPr>
      <p:sp>
        <p:nvSpPr>
          <p:cNvPr id="336" name="Shape 336"/>
          <p:cNvSpPr txBox="1"/>
          <p:nvPr/>
        </p:nvSpPr>
        <p:spPr>
          <a:xfrm>
            <a:off x="4540100" y="3031450"/>
            <a:ext cx="3221099" cy="1053600"/>
          </a:xfrm>
          <a:prstGeom prst="rect">
            <a:avLst/>
          </a:prstGeom>
          <a:noFill/>
          <a:ln>
            <a:noFill/>
          </a:ln>
        </p:spPr>
        <p:txBody>
          <a:bodyPr anchorCtr="0" anchor="t" bIns="91425" lIns="91425" rIns="91425" tIns="91425">
            <a:noAutofit/>
          </a:bodyPr>
          <a:lstStyle/>
          <a:p>
            <a:pPr lvl="0">
              <a:spcBef>
                <a:spcPts val="0"/>
              </a:spcBef>
              <a:buNone/>
            </a:pPr>
            <a:r>
              <a:rPr lang="en" sz="4800">
                <a:solidFill>
                  <a:srgbClr val="00FF00"/>
                </a:solidFill>
              </a:rPr>
              <a:t>questions?</a:t>
            </a:r>
          </a:p>
        </p:txBody>
      </p:sp>
      <p:sp>
        <p:nvSpPr>
          <p:cNvPr id="337" name="Shape 337"/>
          <p:cNvSpPr txBox="1"/>
          <p:nvPr/>
        </p:nvSpPr>
        <p:spPr>
          <a:xfrm>
            <a:off x="709275" y="1101350"/>
            <a:ext cx="5164800" cy="1290600"/>
          </a:xfrm>
          <a:prstGeom prst="rect">
            <a:avLst/>
          </a:prstGeom>
          <a:noFill/>
          <a:ln>
            <a:noFill/>
          </a:ln>
        </p:spPr>
        <p:txBody>
          <a:bodyPr anchorCtr="0" anchor="t" bIns="91425" lIns="91425" rIns="91425" tIns="91425">
            <a:noAutofit/>
          </a:bodyPr>
          <a:lstStyle/>
          <a:p>
            <a:pPr lvl="0" algn="ctr">
              <a:spcBef>
                <a:spcPts val="0"/>
              </a:spcBef>
              <a:buNone/>
            </a:pPr>
            <a:r>
              <a:rPr lang="en" sz="2400">
                <a:solidFill>
                  <a:srgbClr val="D9D9D9"/>
                </a:solidFill>
              </a:rPr>
              <a:t>brian kirkby ( bkirkby@kirkby.org )</a:t>
            </a:r>
          </a:p>
          <a:p>
            <a:pPr lvl="0" algn="ctr">
              <a:spcBef>
                <a:spcPts val="0"/>
              </a:spcBef>
              <a:buNone/>
            </a:pPr>
            <a:r>
              <a:rPr lang="en" sz="2400">
                <a:solidFill>
                  <a:srgbClr val="D9D9D9"/>
                </a:solidFill>
              </a:rPr>
              <a:t>http://bkirkby.github.io/</a:t>
            </a:r>
          </a:p>
          <a:p>
            <a:pPr lvl="0" algn="ctr">
              <a:spcBef>
                <a:spcPts val="0"/>
              </a:spcBef>
              <a:buNone/>
            </a:pPr>
            <a:r>
              <a:rPr lang="en" sz="2400">
                <a:solidFill>
                  <a:srgbClr val="D9D9D9"/>
                </a:solidFill>
              </a:rPr>
              <a:t>@therealpheirce</a:t>
            </a:r>
          </a:p>
        </p:txBody>
      </p:sp>
      <p:sp>
        <p:nvSpPr>
          <p:cNvPr id="338" name="Shape 338"/>
          <p:cNvSpPr txBox="1"/>
          <p:nvPr/>
        </p:nvSpPr>
        <p:spPr>
          <a:xfrm>
            <a:off x="1483700" y="3246175"/>
            <a:ext cx="1708500" cy="1142100"/>
          </a:xfrm>
          <a:prstGeom prst="rect">
            <a:avLst/>
          </a:prstGeom>
          <a:noFill/>
          <a:ln>
            <a:noFill/>
          </a:ln>
        </p:spPr>
        <p:txBody>
          <a:bodyPr anchorCtr="0" anchor="t" bIns="91425" lIns="91425" rIns="91425" tIns="91425">
            <a:noAutofit/>
          </a:bodyPr>
          <a:lstStyle/>
          <a:p>
            <a:pPr lvl="0">
              <a:spcBef>
                <a:spcPts val="0"/>
              </a:spcBef>
              <a:buNone/>
            </a:pPr>
            <a:r>
              <a:rPr lang="en" sz="1200">
                <a:solidFill>
                  <a:srgbClr val="D9D9D9"/>
                </a:solidFill>
              </a:rPr>
              <a:t>special thanks to:</a:t>
            </a:r>
          </a:p>
          <a:p>
            <a:pPr lvl="0">
              <a:spcBef>
                <a:spcPts val="0"/>
              </a:spcBef>
              <a:buNone/>
            </a:pPr>
            <a:r>
              <a:t/>
            </a:r>
            <a:endParaRPr sz="1200">
              <a:solidFill>
                <a:srgbClr val="D9D9D9"/>
              </a:solidFill>
            </a:endParaRPr>
          </a:p>
          <a:p>
            <a:pPr lvl="0">
              <a:spcBef>
                <a:spcPts val="0"/>
              </a:spcBef>
              <a:buNone/>
            </a:pPr>
            <a:r>
              <a:rPr lang="en" sz="1200">
                <a:solidFill>
                  <a:srgbClr val="D9D9D9"/>
                </a:solidFill>
              </a:rPr>
              <a:t>patrick gradie</a:t>
            </a:r>
          </a:p>
          <a:p>
            <a:pPr lvl="0">
              <a:spcBef>
                <a:spcPts val="0"/>
              </a:spcBef>
              <a:buNone/>
            </a:pPr>
            <a:r>
              <a:rPr lang="en" sz="1200">
                <a:solidFill>
                  <a:srgbClr val="D9D9D9"/>
                </a:solidFill>
              </a:rPr>
              <a:t>dale anderson</a:t>
            </a:r>
          </a:p>
          <a:p>
            <a:pPr lvl="0">
              <a:spcBef>
                <a:spcPts val="0"/>
              </a:spcBef>
              <a:buNone/>
            </a:pPr>
            <a:r>
              <a:rPr lang="en" sz="1200">
                <a:solidFill>
                  <a:srgbClr val="D9D9D9"/>
                </a:solidFill>
              </a:rPr>
              <a:t>brian anderson</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2" name="Shape 342"/>
        <p:cNvGrpSpPr/>
        <p:nvPr/>
      </p:nvGrpSpPr>
      <p:grpSpPr>
        <a:xfrm>
          <a:off x="0" y="0"/>
          <a:ext cx="0" cy="0"/>
          <a:chOff x="0" y="0"/>
          <a:chExt cx="0" cy="0"/>
        </a:xfrm>
      </p:grpSpPr>
      <p:sp>
        <p:nvSpPr>
          <p:cNvPr id="343" name="Shape 343"/>
          <p:cNvSpPr txBox="1"/>
          <p:nvPr/>
        </p:nvSpPr>
        <p:spPr>
          <a:xfrm>
            <a:off x="3354750" y="179300"/>
            <a:ext cx="2434500" cy="634200"/>
          </a:xfrm>
          <a:prstGeom prst="rect">
            <a:avLst/>
          </a:prstGeom>
          <a:noFill/>
          <a:ln>
            <a:noFill/>
          </a:ln>
        </p:spPr>
        <p:txBody>
          <a:bodyPr anchorCtr="0" anchor="t" bIns="91425" lIns="91425" rIns="91425" tIns="91425">
            <a:noAutofit/>
          </a:bodyPr>
          <a:lstStyle/>
          <a:p>
            <a:pPr lvl="0">
              <a:spcBef>
                <a:spcPts val="0"/>
              </a:spcBef>
              <a:buNone/>
            </a:pPr>
            <a:r>
              <a:rPr lang="en" sz="3600">
                <a:solidFill>
                  <a:srgbClr val="00FF00"/>
                </a:solidFill>
              </a:rPr>
              <a:t>references</a:t>
            </a:r>
          </a:p>
        </p:txBody>
      </p:sp>
      <p:sp>
        <p:nvSpPr>
          <p:cNvPr id="344" name="Shape 344"/>
          <p:cNvSpPr txBox="1"/>
          <p:nvPr/>
        </p:nvSpPr>
        <p:spPr>
          <a:xfrm>
            <a:off x="160425" y="1132375"/>
            <a:ext cx="8719200" cy="1519200"/>
          </a:xfrm>
          <a:prstGeom prst="rect">
            <a:avLst/>
          </a:prstGeom>
          <a:noFill/>
          <a:ln>
            <a:noFill/>
          </a:ln>
        </p:spPr>
        <p:txBody>
          <a:bodyPr anchorCtr="0" anchor="t" bIns="91425" lIns="91425" rIns="91425" tIns="91425">
            <a:noAutofit/>
          </a:bodyPr>
          <a:lstStyle/>
          <a:p>
            <a:pPr indent="-285750" lvl="0" marL="457200" rtl="0">
              <a:spcBef>
                <a:spcPts val="0"/>
              </a:spcBef>
              <a:buClr>
                <a:srgbClr val="EFEFEF"/>
              </a:buClr>
              <a:buChar char="●"/>
            </a:pPr>
            <a:r>
              <a:t/>
            </a:r>
            <a:endParaRPr sz="900">
              <a:solidFill>
                <a:srgbClr val="EFEFEF"/>
              </a:solidFill>
            </a:endParaRPr>
          </a:p>
          <a:p>
            <a:pPr indent="-285750" lvl="0" marL="457200" rtl="0">
              <a:spcBef>
                <a:spcPts val="0"/>
              </a:spcBef>
              <a:buClr>
                <a:srgbClr val="EFEFEF"/>
              </a:buClr>
              <a:buSzPct val="100000"/>
              <a:buChar char="●"/>
            </a:pPr>
            <a:r>
              <a:rPr lang="en" sz="900">
                <a:solidFill>
                  <a:srgbClr val="EFEFEF"/>
                </a:solidFill>
              </a:rPr>
              <a:t>Quantum: Einstein, Bohr, and the Great Debate about the Nature of Reality, Manjit Kumar, ISBN-13: 978-0393339888</a:t>
            </a:r>
          </a:p>
          <a:p>
            <a:pPr indent="-285750" lvl="0" marL="457200" rtl="0">
              <a:spcBef>
                <a:spcPts val="0"/>
              </a:spcBef>
              <a:buClr>
                <a:srgbClr val="EFEFEF"/>
              </a:buClr>
              <a:buSzPct val="100000"/>
              <a:buChar char="●"/>
            </a:pPr>
            <a:r>
              <a:rPr lang="en" sz="900">
                <a:solidFill>
                  <a:srgbClr val="EFEFEF"/>
                </a:solidFill>
              </a:rPr>
              <a:t>The Original Double Slit Experiment, Veritasium, </a:t>
            </a:r>
            <a:r>
              <a:rPr lang="en" sz="900" u="sng">
                <a:solidFill>
                  <a:schemeClr val="hlink"/>
                </a:solidFill>
                <a:hlinkClick r:id="rId3"/>
              </a:rPr>
              <a:t>https://www.youtube.com/watch?v=Iuv6hY6zsd0</a:t>
            </a:r>
          </a:p>
          <a:p>
            <a:pPr indent="-285750" lvl="0" marL="457200" rtl="0">
              <a:spcBef>
                <a:spcPts val="0"/>
              </a:spcBef>
              <a:buClr>
                <a:srgbClr val="EFEFEF"/>
              </a:buClr>
              <a:buSzPct val="100000"/>
              <a:buChar char="●"/>
            </a:pPr>
            <a:r>
              <a:rPr lang="en" sz="900">
                <a:solidFill>
                  <a:srgbClr val="EFEFEF"/>
                </a:solidFill>
              </a:rPr>
              <a:t>Quantum Mechanics for Scientists and Engineers, David Miller, </a:t>
            </a:r>
            <a:r>
              <a:rPr lang="en" sz="900" u="sng">
                <a:solidFill>
                  <a:schemeClr val="hlink"/>
                </a:solidFill>
                <a:hlinkClick r:id="rId4"/>
              </a:rPr>
              <a:t>https://lagunita.stanford.edu/courses/Engineering/QMSE01./Autumn2015/about</a:t>
            </a:r>
          </a:p>
          <a:p>
            <a:pPr indent="-285750" lvl="0" marL="457200" rtl="0">
              <a:spcBef>
                <a:spcPts val="0"/>
              </a:spcBef>
              <a:buClr>
                <a:srgbClr val="EFEFEF"/>
              </a:buClr>
              <a:buSzPct val="100000"/>
              <a:buChar char="●"/>
            </a:pPr>
            <a:r>
              <a:rPr lang="en" sz="900">
                <a:solidFill>
                  <a:srgbClr val="EFEFEF"/>
                </a:solidFill>
              </a:rPr>
              <a:t>Delayed-choice Quantum Eraser, Wikipedia, </a:t>
            </a:r>
            <a:r>
              <a:rPr lang="en" sz="900" u="sng">
                <a:solidFill>
                  <a:schemeClr val="hlink"/>
                </a:solidFill>
                <a:hlinkClick r:id="rId5"/>
              </a:rPr>
              <a:t>https://en.wikipedia.org/wiki/Delayed_choice_quantum_eraser</a:t>
            </a:r>
          </a:p>
          <a:p>
            <a:pPr indent="-285750" lvl="0" marL="457200" rtl="0">
              <a:spcBef>
                <a:spcPts val="0"/>
              </a:spcBef>
              <a:buClr>
                <a:srgbClr val="EFEFEF"/>
              </a:buClr>
              <a:buSzPct val="100000"/>
              <a:buChar char="●"/>
            </a:pPr>
            <a:r>
              <a:rPr lang="en" sz="900">
                <a:solidFill>
                  <a:srgbClr val="EFEFEF"/>
                </a:solidFill>
              </a:rPr>
              <a:t>Quantum Eraser/Delayed Choice Experiment, Hythloday71, </a:t>
            </a:r>
            <a:r>
              <a:rPr lang="en" sz="900" u="sng">
                <a:solidFill>
                  <a:schemeClr val="hlink"/>
                </a:solidFill>
                <a:hlinkClick r:id="rId6"/>
              </a:rPr>
              <a:t>https://www.youtube.com/watch?v=KnpCH9VRvPg</a:t>
            </a:r>
          </a:p>
          <a:p>
            <a:pPr indent="-285750" lvl="0" marL="457200" rtl="0">
              <a:spcBef>
                <a:spcPts val="0"/>
              </a:spcBef>
              <a:buClr>
                <a:srgbClr val="EFEFEF"/>
              </a:buClr>
              <a:buChar char="●"/>
            </a:pPr>
            <a:r>
              <a:t/>
            </a:r>
            <a:endParaRPr sz="900">
              <a:solidFill>
                <a:srgbClr val="EFEFEF"/>
              </a:solidFill>
            </a:endParaRPr>
          </a:p>
          <a:p>
            <a:pPr lvl="0">
              <a:spcBef>
                <a:spcPts val="0"/>
              </a:spcBef>
              <a:buNone/>
            </a:pPr>
            <a:r>
              <a:t/>
            </a:r>
            <a:endParaRPr sz="900">
              <a:solidFill>
                <a:srgbClr val="EFEFE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pic>
        <p:nvPicPr>
          <p:cNvPr descr="blackboard_equation_bw.png" id="59" name="Shape 59"/>
          <p:cNvPicPr preferRelativeResize="0"/>
          <p:nvPr/>
        </p:nvPicPr>
        <p:blipFill>
          <a:blip r:embed="rId3">
            <a:alphaModFix/>
          </a:blip>
          <a:stretch>
            <a:fillRect/>
          </a:stretch>
        </p:blipFill>
        <p:spPr>
          <a:xfrm>
            <a:off x="457200" y="0"/>
            <a:ext cx="8229600" cy="5143500"/>
          </a:xfrm>
          <a:prstGeom prst="rect">
            <a:avLst/>
          </a:prstGeom>
          <a:noFill/>
          <a:ln>
            <a:noFill/>
          </a:ln>
        </p:spPr>
      </p:pic>
      <p:sp>
        <p:nvSpPr>
          <p:cNvPr id="60" name="Shape 60"/>
          <p:cNvSpPr txBox="1"/>
          <p:nvPr/>
        </p:nvSpPr>
        <p:spPr>
          <a:xfrm>
            <a:off x="6735600" y="4916200"/>
            <a:ext cx="1951200" cy="265200"/>
          </a:xfrm>
          <a:prstGeom prst="rect">
            <a:avLst/>
          </a:prstGeom>
          <a:noFill/>
          <a:ln>
            <a:noFill/>
          </a:ln>
        </p:spPr>
        <p:txBody>
          <a:bodyPr anchorCtr="0" anchor="t" bIns="91425" lIns="91425" rIns="91425" tIns="91425">
            <a:noAutofit/>
          </a:bodyPr>
          <a:lstStyle/>
          <a:p>
            <a:pPr lvl="0">
              <a:spcBef>
                <a:spcPts val="0"/>
              </a:spcBef>
              <a:buNone/>
            </a:pPr>
            <a:r>
              <a:rPr lang="en" sz="600">
                <a:solidFill>
                  <a:srgbClr val="EFEFEF"/>
                </a:solidFill>
              </a:rPr>
              <a:t>https://www.flickr.com/photos/irisheyes/8073895368/</a:t>
            </a:r>
          </a:p>
        </p:txBody>
      </p:sp>
      <p:sp>
        <p:nvSpPr>
          <p:cNvPr id="61" name="Shape 61"/>
          <p:cNvSpPr txBox="1"/>
          <p:nvPr/>
        </p:nvSpPr>
        <p:spPr>
          <a:xfrm>
            <a:off x="2293000" y="3048325"/>
            <a:ext cx="432000" cy="604200"/>
          </a:xfrm>
          <a:prstGeom prst="rect">
            <a:avLst/>
          </a:prstGeom>
          <a:noFill/>
          <a:ln>
            <a:noFill/>
          </a:ln>
        </p:spPr>
        <p:txBody>
          <a:bodyPr anchorCtr="0" anchor="t" bIns="91425" lIns="91425" rIns="91425" tIns="91425">
            <a:noAutofit/>
          </a:bodyPr>
          <a:lstStyle/>
          <a:p>
            <a:pPr lvl="0">
              <a:spcBef>
                <a:spcPts val="0"/>
              </a:spcBef>
              <a:buNone/>
            </a:pPr>
            <a:r>
              <a:rPr lang="en" sz="4800">
                <a:solidFill>
                  <a:srgbClr val="00FF00"/>
                </a:solidFill>
                <a:latin typeface="Consolas"/>
                <a:ea typeface="Consolas"/>
                <a:cs typeface="Consolas"/>
                <a:sym typeface="Consolas"/>
              </a:rPr>
              <a:t>?</a:t>
            </a:r>
          </a:p>
        </p:txBody>
      </p:sp>
      <p:sp>
        <p:nvSpPr>
          <p:cNvPr id="62" name="Shape 62"/>
          <p:cNvSpPr txBox="1"/>
          <p:nvPr/>
        </p:nvSpPr>
        <p:spPr>
          <a:xfrm>
            <a:off x="3965075" y="2733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63" name="Shape 63"/>
          <p:cNvSpPr txBox="1"/>
          <p:nvPr/>
        </p:nvSpPr>
        <p:spPr>
          <a:xfrm>
            <a:off x="1177475" y="2777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64" name="Shape 64"/>
          <p:cNvSpPr txBox="1"/>
          <p:nvPr/>
        </p:nvSpPr>
        <p:spPr>
          <a:xfrm>
            <a:off x="8300100" y="2777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65" name="Shape 65"/>
          <p:cNvSpPr txBox="1"/>
          <p:nvPr/>
        </p:nvSpPr>
        <p:spPr>
          <a:xfrm>
            <a:off x="6681050" y="2912025"/>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66" name="Shape 66"/>
          <p:cNvSpPr txBox="1"/>
          <p:nvPr/>
        </p:nvSpPr>
        <p:spPr>
          <a:xfrm>
            <a:off x="4104025" y="2963775"/>
            <a:ext cx="432000" cy="604200"/>
          </a:xfrm>
          <a:prstGeom prst="rect">
            <a:avLst/>
          </a:prstGeom>
          <a:noFill/>
          <a:ln>
            <a:noFill/>
          </a:ln>
        </p:spPr>
        <p:txBody>
          <a:bodyPr anchorCtr="0" anchor="t" bIns="91425" lIns="91425" rIns="91425" tIns="91425">
            <a:noAutofit/>
          </a:bodyPr>
          <a:lstStyle/>
          <a:p>
            <a:pPr lvl="0" rtl="0">
              <a:spcBef>
                <a:spcPts val="0"/>
              </a:spcBef>
              <a:buNone/>
            </a:pPr>
            <a:r>
              <a:rPr lang="en" sz="4800">
                <a:solidFill>
                  <a:srgbClr val="00FF00"/>
                </a:solidFill>
                <a:latin typeface="Consolas"/>
                <a:ea typeface="Consolas"/>
                <a:cs typeface="Consolas"/>
                <a:sym typeface="Consolas"/>
              </a:rPr>
              <a:t>?</a:t>
            </a:r>
          </a:p>
        </p:txBody>
      </p:sp>
      <p:sp>
        <p:nvSpPr>
          <p:cNvPr id="67" name="Shape 67"/>
          <p:cNvSpPr txBox="1"/>
          <p:nvPr/>
        </p:nvSpPr>
        <p:spPr>
          <a:xfrm>
            <a:off x="1628475" y="2777150"/>
            <a:ext cx="432000" cy="604200"/>
          </a:xfrm>
          <a:prstGeom prst="rect">
            <a:avLst/>
          </a:prstGeom>
          <a:noFill/>
          <a:ln>
            <a:noFill/>
          </a:ln>
        </p:spPr>
        <p:txBody>
          <a:bodyPr anchorCtr="0" anchor="t" bIns="91425" lIns="91425" rIns="91425" tIns="91425">
            <a:noAutofit/>
          </a:bodyPr>
          <a:lstStyle/>
          <a:p>
            <a:pPr lvl="0" rtl="0">
              <a:spcBef>
                <a:spcPts val="0"/>
              </a:spcBef>
              <a:buNone/>
            </a:pPr>
            <a:r>
              <a:rPr lang="en" sz="4800">
                <a:solidFill>
                  <a:srgbClr val="00FF00"/>
                </a:solidFill>
                <a:latin typeface="Consolas"/>
                <a:ea typeface="Consolas"/>
                <a:cs typeface="Consolas"/>
                <a:sym typeface="Consolas"/>
              </a:rPr>
              <a:t>?</a:t>
            </a:r>
          </a:p>
        </p:txBody>
      </p:sp>
      <p:sp>
        <p:nvSpPr>
          <p:cNvPr id="68" name="Shape 68"/>
          <p:cNvSpPr txBox="1"/>
          <p:nvPr/>
        </p:nvSpPr>
        <p:spPr>
          <a:xfrm>
            <a:off x="7612425" y="2854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69" name="Shape 69"/>
          <p:cNvSpPr txBox="1"/>
          <p:nvPr/>
        </p:nvSpPr>
        <p:spPr>
          <a:xfrm>
            <a:off x="7225725" y="2912025"/>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70" name="Shape 70"/>
          <p:cNvSpPr txBox="1"/>
          <p:nvPr/>
        </p:nvSpPr>
        <p:spPr>
          <a:xfrm>
            <a:off x="4782012" y="2912025"/>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71" name="Shape 71"/>
          <p:cNvSpPr txBox="1"/>
          <p:nvPr/>
        </p:nvSpPr>
        <p:spPr>
          <a:xfrm>
            <a:off x="3453812" y="3048325"/>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72" name="Shape 72"/>
          <p:cNvSpPr txBox="1"/>
          <p:nvPr/>
        </p:nvSpPr>
        <p:spPr>
          <a:xfrm>
            <a:off x="2124775" y="2854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73" name="Shape 73"/>
          <p:cNvSpPr txBox="1"/>
          <p:nvPr/>
        </p:nvSpPr>
        <p:spPr>
          <a:xfrm>
            <a:off x="2896050" y="2854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74" name="Shape 74"/>
          <p:cNvSpPr txBox="1"/>
          <p:nvPr/>
        </p:nvSpPr>
        <p:spPr>
          <a:xfrm>
            <a:off x="406200" y="2511100"/>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75" name="Shape 75"/>
          <p:cNvSpPr txBox="1"/>
          <p:nvPr/>
        </p:nvSpPr>
        <p:spPr>
          <a:xfrm>
            <a:off x="4975350" y="2854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76" name="Shape 76"/>
          <p:cNvSpPr txBox="1"/>
          <p:nvPr/>
        </p:nvSpPr>
        <p:spPr>
          <a:xfrm>
            <a:off x="2640750" y="2665125"/>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77" name="Shape 77"/>
          <p:cNvSpPr txBox="1"/>
          <p:nvPr/>
        </p:nvSpPr>
        <p:spPr>
          <a:xfrm>
            <a:off x="8072250" y="2854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78" name="Shape 78"/>
          <p:cNvSpPr txBox="1"/>
          <p:nvPr/>
        </p:nvSpPr>
        <p:spPr>
          <a:xfrm>
            <a:off x="7054650" y="2854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79" name="Shape 79"/>
          <p:cNvSpPr txBox="1"/>
          <p:nvPr/>
        </p:nvSpPr>
        <p:spPr>
          <a:xfrm>
            <a:off x="4373550" y="2854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80" name="Shape 80"/>
          <p:cNvSpPr txBox="1"/>
          <p:nvPr/>
        </p:nvSpPr>
        <p:spPr>
          <a:xfrm>
            <a:off x="7890275" y="2912025"/>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81" name="Shape 81"/>
          <p:cNvSpPr txBox="1"/>
          <p:nvPr/>
        </p:nvSpPr>
        <p:spPr>
          <a:xfrm>
            <a:off x="726475" y="2611275"/>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82" name="Shape 82"/>
          <p:cNvSpPr txBox="1"/>
          <p:nvPr/>
        </p:nvSpPr>
        <p:spPr>
          <a:xfrm>
            <a:off x="1930012" y="2611275"/>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83" name="Shape 83"/>
          <p:cNvSpPr txBox="1"/>
          <p:nvPr/>
        </p:nvSpPr>
        <p:spPr>
          <a:xfrm>
            <a:off x="3302900" y="2777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84" name="Shape 84"/>
          <p:cNvSpPr txBox="1"/>
          <p:nvPr/>
        </p:nvSpPr>
        <p:spPr>
          <a:xfrm>
            <a:off x="4975350" y="2007075"/>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85" name="Shape 85"/>
          <p:cNvSpPr txBox="1"/>
          <p:nvPr/>
        </p:nvSpPr>
        <p:spPr>
          <a:xfrm>
            <a:off x="3808037" y="2777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86" name="Shape 86"/>
          <p:cNvSpPr txBox="1"/>
          <p:nvPr/>
        </p:nvSpPr>
        <p:spPr>
          <a:xfrm>
            <a:off x="2240175" y="2665125"/>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87" name="Shape 87"/>
          <p:cNvSpPr txBox="1"/>
          <p:nvPr/>
        </p:nvSpPr>
        <p:spPr>
          <a:xfrm>
            <a:off x="1651125" y="2611275"/>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88" name="Shape 88"/>
          <p:cNvSpPr txBox="1"/>
          <p:nvPr/>
        </p:nvSpPr>
        <p:spPr>
          <a:xfrm>
            <a:off x="4562325" y="2963775"/>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89" name="Shape 89"/>
          <p:cNvSpPr txBox="1"/>
          <p:nvPr/>
        </p:nvSpPr>
        <p:spPr>
          <a:xfrm>
            <a:off x="7376637" y="2854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90" name="Shape 90"/>
          <p:cNvSpPr txBox="1"/>
          <p:nvPr/>
        </p:nvSpPr>
        <p:spPr>
          <a:xfrm>
            <a:off x="1177475" y="2562600"/>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91" name="Shape 91"/>
          <p:cNvSpPr txBox="1"/>
          <p:nvPr/>
        </p:nvSpPr>
        <p:spPr>
          <a:xfrm>
            <a:off x="3073175" y="2733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92" name="Shape 92"/>
          <p:cNvSpPr txBox="1"/>
          <p:nvPr/>
        </p:nvSpPr>
        <p:spPr>
          <a:xfrm>
            <a:off x="4509675" y="3048325"/>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pic>
        <p:nvPicPr>
          <p:cNvPr descr="bohr.png" id="97" name="Shape 97"/>
          <p:cNvPicPr preferRelativeResize="0"/>
          <p:nvPr/>
        </p:nvPicPr>
        <p:blipFill>
          <a:blip r:embed="rId3">
            <a:alphaModFix/>
          </a:blip>
          <a:stretch>
            <a:fillRect/>
          </a:stretch>
        </p:blipFill>
        <p:spPr>
          <a:xfrm>
            <a:off x="706100" y="984975"/>
            <a:ext cx="2152650" cy="2990850"/>
          </a:xfrm>
          <a:prstGeom prst="rect">
            <a:avLst/>
          </a:prstGeom>
          <a:noFill/>
          <a:ln>
            <a:noFill/>
          </a:ln>
        </p:spPr>
      </p:pic>
      <p:sp>
        <p:nvSpPr>
          <p:cNvPr id="98" name="Shape 98"/>
          <p:cNvSpPr txBox="1"/>
          <p:nvPr/>
        </p:nvSpPr>
        <p:spPr>
          <a:xfrm>
            <a:off x="4054375" y="1356125"/>
            <a:ext cx="3720900" cy="618300"/>
          </a:xfrm>
          <a:prstGeom prst="rect">
            <a:avLst/>
          </a:prstGeom>
          <a:noFill/>
          <a:ln>
            <a:noFill/>
          </a:ln>
        </p:spPr>
        <p:txBody>
          <a:bodyPr anchorCtr="0" anchor="t" bIns="91425" lIns="91425" rIns="91425" tIns="91425">
            <a:noAutofit/>
          </a:bodyPr>
          <a:lstStyle/>
          <a:p>
            <a:pPr lvl="0" algn="ctr">
              <a:spcBef>
                <a:spcPts val="0"/>
              </a:spcBef>
              <a:buNone/>
            </a:pPr>
            <a:r>
              <a:rPr lang="en">
                <a:solidFill>
                  <a:srgbClr val="00FF00"/>
                </a:solidFill>
              </a:rPr>
              <a:t>if quantum mechanics hasn’t profoundly shocked you, you haven’t understood it yet</a:t>
            </a:r>
          </a:p>
        </p:txBody>
      </p:sp>
      <p:sp>
        <p:nvSpPr>
          <p:cNvPr id="99" name="Shape 99"/>
          <p:cNvSpPr txBox="1"/>
          <p:nvPr/>
        </p:nvSpPr>
        <p:spPr>
          <a:xfrm>
            <a:off x="5143525" y="2684175"/>
            <a:ext cx="1349099" cy="457200"/>
          </a:xfrm>
          <a:prstGeom prst="rect">
            <a:avLst/>
          </a:prstGeom>
          <a:noFill/>
          <a:ln>
            <a:noFill/>
          </a:ln>
        </p:spPr>
        <p:txBody>
          <a:bodyPr anchorCtr="0" anchor="t" bIns="91425" lIns="91425" rIns="91425" tIns="91425">
            <a:noAutofit/>
          </a:bodyPr>
          <a:lstStyle/>
          <a:p>
            <a:pPr lvl="0">
              <a:spcBef>
                <a:spcPts val="0"/>
              </a:spcBef>
              <a:buNone/>
            </a:pPr>
            <a:r>
              <a:rPr lang="en" sz="1800">
                <a:solidFill>
                  <a:srgbClr val="EFEFEF"/>
                </a:solidFill>
              </a:rPr>
              <a:t>Niels Bohr</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pic>
        <p:nvPicPr>
          <p:cNvPr descr="planck.jpg" id="104" name="Shape 104"/>
          <p:cNvPicPr preferRelativeResize="0"/>
          <p:nvPr/>
        </p:nvPicPr>
        <p:blipFill>
          <a:blip r:embed="rId3">
            <a:alphaModFix/>
          </a:blip>
          <a:stretch>
            <a:fillRect/>
          </a:stretch>
        </p:blipFill>
        <p:spPr>
          <a:xfrm>
            <a:off x="629575" y="1295910"/>
            <a:ext cx="2250050" cy="2551675"/>
          </a:xfrm>
          <a:prstGeom prst="rect">
            <a:avLst/>
          </a:prstGeom>
          <a:noFill/>
          <a:ln>
            <a:noFill/>
          </a:ln>
        </p:spPr>
      </p:pic>
      <p:sp>
        <p:nvSpPr>
          <p:cNvPr id="105" name="Shape 105"/>
          <p:cNvSpPr txBox="1"/>
          <p:nvPr/>
        </p:nvSpPr>
        <p:spPr>
          <a:xfrm>
            <a:off x="4068400" y="1433425"/>
            <a:ext cx="4469099" cy="1250700"/>
          </a:xfrm>
          <a:prstGeom prst="rect">
            <a:avLst/>
          </a:prstGeom>
          <a:noFill/>
          <a:ln>
            <a:noFill/>
          </a:ln>
        </p:spPr>
        <p:txBody>
          <a:bodyPr anchorCtr="0" anchor="t" bIns="91425" lIns="91425" rIns="91425" tIns="91425">
            <a:noAutofit/>
          </a:bodyPr>
          <a:lstStyle/>
          <a:p>
            <a:pPr lvl="0" algn="ctr">
              <a:spcBef>
                <a:spcPts val="0"/>
              </a:spcBef>
              <a:buNone/>
            </a:pPr>
            <a:r>
              <a:rPr lang="en">
                <a:solidFill>
                  <a:srgbClr val="00FF00"/>
                </a:solidFill>
              </a:rPr>
              <a:t>science cannot solve the ultimate mystery of nature. and that is because, in the last analysis, we ourselves are a part of the mystery that we are trying to solve</a:t>
            </a:r>
          </a:p>
        </p:txBody>
      </p:sp>
      <p:sp>
        <p:nvSpPr>
          <p:cNvPr id="106" name="Shape 106"/>
          <p:cNvSpPr txBox="1"/>
          <p:nvPr/>
        </p:nvSpPr>
        <p:spPr>
          <a:xfrm>
            <a:off x="5610850" y="3204150"/>
            <a:ext cx="1384200" cy="457200"/>
          </a:xfrm>
          <a:prstGeom prst="rect">
            <a:avLst/>
          </a:prstGeom>
          <a:noFill/>
          <a:ln>
            <a:noFill/>
          </a:ln>
        </p:spPr>
        <p:txBody>
          <a:bodyPr anchorCtr="0" anchor="t" bIns="91425" lIns="91425" rIns="91425" tIns="91425">
            <a:noAutofit/>
          </a:bodyPr>
          <a:lstStyle/>
          <a:p>
            <a:pPr lvl="0">
              <a:spcBef>
                <a:spcPts val="0"/>
              </a:spcBef>
              <a:buNone/>
            </a:pPr>
            <a:r>
              <a:rPr lang="en" sz="1800">
                <a:solidFill>
                  <a:srgbClr val="EFEFEF"/>
                </a:solidFill>
              </a:rPr>
              <a:t>Max Planck</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pic>
        <p:nvPicPr>
          <p:cNvPr descr="heisenberg.jpg" id="111" name="Shape 111"/>
          <p:cNvPicPr preferRelativeResize="0"/>
          <p:nvPr/>
        </p:nvPicPr>
        <p:blipFill>
          <a:blip r:embed="rId3">
            <a:alphaModFix/>
          </a:blip>
          <a:stretch>
            <a:fillRect/>
          </a:stretch>
        </p:blipFill>
        <p:spPr>
          <a:xfrm>
            <a:off x="487599" y="1280999"/>
            <a:ext cx="2747325" cy="2581500"/>
          </a:xfrm>
          <a:prstGeom prst="rect">
            <a:avLst/>
          </a:prstGeom>
          <a:noFill/>
          <a:ln>
            <a:noFill/>
          </a:ln>
        </p:spPr>
      </p:pic>
      <p:sp>
        <p:nvSpPr>
          <p:cNvPr id="112" name="Shape 112"/>
          <p:cNvSpPr txBox="1"/>
          <p:nvPr/>
        </p:nvSpPr>
        <p:spPr>
          <a:xfrm>
            <a:off x="5197200" y="3087300"/>
            <a:ext cx="2221200" cy="457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EFEFEF"/>
                </a:solidFill>
              </a:rPr>
              <a:t>Werner Heisenberg</a:t>
            </a:r>
          </a:p>
        </p:txBody>
      </p:sp>
      <p:sp>
        <p:nvSpPr>
          <p:cNvPr id="113" name="Shape 113"/>
          <p:cNvSpPr txBox="1"/>
          <p:nvPr/>
        </p:nvSpPr>
        <p:spPr>
          <a:xfrm>
            <a:off x="4073250" y="1604275"/>
            <a:ext cx="4469100" cy="7248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00FF00"/>
                </a:solidFill>
              </a:rPr>
              <a:t>not only is the universe stranger than we think, it is stranger than we can think</a:t>
            </a:r>
          </a:p>
        </p:txBody>
      </p:sp>
      <p:pic>
        <p:nvPicPr>
          <p:cNvPr descr="heisenberg_660_bw.png" id="114" name="Shape 114"/>
          <p:cNvPicPr preferRelativeResize="0"/>
          <p:nvPr/>
        </p:nvPicPr>
        <p:blipFill>
          <a:blip r:embed="rId4">
            <a:alphaModFix/>
          </a:blip>
          <a:stretch>
            <a:fillRect/>
          </a:stretch>
        </p:blipFill>
        <p:spPr>
          <a:xfrm flipH="1">
            <a:off x="7418397" y="3087300"/>
            <a:ext cx="1677225" cy="2010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4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pic>
        <p:nvPicPr>
          <p:cNvPr descr="Einstein-formal_portrait-35.jpg" id="119" name="Shape 119"/>
          <p:cNvPicPr preferRelativeResize="0"/>
          <p:nvPr/>
        </p:nvPicPr>
        <p:blipFill>
          <a:blip r:embed="rId3">
            <a:alphaModFix/>
          </a:blip>
          <a:stretch>
            <a:fillRect/>
          </a:stretch>
        </p:blipFill>
        <p:spPr>
          <a:xfrm>
            <a:off x="395049" y="882761"/>
            <a:ext cx="2606300" cy="3377974"/>
          </a:xfrm>
          <a:prstGeom prst="rect">
            <a:avLst/>
          </a:prstGeom>
          <a:noFill/>
          <a:ln>
            <a:noFill/>
          </a:ln>
        </p:spPr>
      </p:pic>
      <p:sp>
        <p:nvSpPr>
          <p:cNvPr id="120" name="Shape 120"/>
          <p:cNvSpPr txBox="1"/>
          <p:nvPr/>
        </p:nvSpPr>
        <p:spPr>
          <a:xfrm>
            <a:off x="4144350" y="1583725"/>
            <a:ext cx="4004400" cy="522600"/>
          </a:xfrm>
          <a:prstGeom prst="rect">
            <a:avLst/>
          </a:prstGeom>
          <a:noFill/>
          <a:ln>
            <a:noFill/>
          </a:ln>
        </p:spPr>
        <p:txBody>
          <a:bodyPr anchorCtr="0" anchor="t" bIns="91425" lIns="91425" rIns="91425" tIns="91425">
            <a:noAutofit/>
          </a:bodyPr>
          <a:lstStyle/>
          <a:p>
            <a:pPr lvl="0" algn="ctr">
              <a:spcBef>
                <a:spcPts val="0"/>
              </a:spcBef>
              <a:buNone/>
            </a:pPr>
            <a:r>
              <a:rPr lang="en">
                <a:solidFill>
                  <a:srgbClr val="00FF00"/>
                </a:solidFill>
              </a:rPr>
              <a:t>as i have said so many times, God does not play dice with the world</a:t>
            </a:r>
          </a:p>
        </p:txBody>
      </p:sp>
      <p:sp>
        <p:nvSpPr>
          <p:cNvPr id="121" name="Shape 121"/>
          <p:cNvSpPr txBox="1"/>
          <p:nvPr/>
        </p:nvSpPr>
        <p:spPr>
          <a:xfrm>
            <a:off x="4268550" y="3037150"/>
            <a:ext cx="3756000" cy="522600"/>
          </a:xfrm>
          <a:prstGeom prst="rect">
            <a:avLst/>
          </a:prstGeom>
          <a:noFill/>
          <a:ln>
            <a:noFill/>
          </a:ln>
        </p:spPr>
        <p:txBody>
          <a:bodyPr anchorCtr="0" anchor="t" bIns="91425" lIns="91425" rIns="91425" tIns="91425">
            <a:noAutofit/>
          </a:bodyPr>
          <a:lstStyle/>
          <a:p>
            <a:pPr lvl="0">
              <a:spcBef>
                <a:spcPts val="0"/>
              </a:spcBef>
              <a:buNone/>
            </a:pPr>
            <a:r>
              <a:rPr lang="en">
                <a:solidFill>
                  <a:srgbClr val="D9EAD3"/>
                </a:solidFill>
              </a:rPr>
              <a:t>( “stop telling God what to do” -- Niels Bohr )</a:t>
            </a:r>
          </a:p>
        </p:txBody>
      </p:sp>
      <p:sp>
        <p:nvSpPr>
          <p:cNvPr id="122" name="Shape 122"/>
          <p:cNvSpPr txBox="1"/>
          <p:nvPr/>
        </p:nvSpPr>
        <p:spPr>
          <a:xfrm>
            <a:off x="5461200" y="2354450"/>
            <a:ext cx="1370700" cy="5226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Albert Einstein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dark-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